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258" r:id="rId3"/>
    <p:sldId id="29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1" r:id="rId21"/>
    <p:sldId id="282" r:id="rId22"/>
    <p:sldId id="274" r:id="rId23"/>
    <p:sldId id="275" r:id="rId24"/>
    <p:sldId id="276" r:id="rId25"/>
    <p:sldId id="294" r:id="rId26"/>
    <p:sldId id="278" r:id="rId27"/>
    <p:sldId id="279" r:id="rId28"/>
    <p:sldId id="280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277" r:id="rId63"/>
    <p:sldId id="333" r:id="rId64"/>
    <p:sldId id="283" r:id="rId65"/>
    <p:sldId id="284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285" r:id="rId92"/>
    <p:sldId id="286" r:id="rId93"/>
    <p:sldId id="287" r:id="rId94"/>
    <p:sldId id="288" r:id="rId95"/>
    <p:sldId id="289" r:id="rId96"/>
    <p:sldId id="290" r:id="rId97"/>
    <p:sldId id="362" r:id="rId98"/>
    <p:sldId id="291" r:id="rId99"/>
    <p:sldId id="292" r:id="rId100"/>
    <p:sldId id="293" r:id="rId101"/>
    <p:sldId id="363" r:id="rId102"/>
    <p:sldId id="364" r:id="rId103"/>
    <p:sldId id="365" r:id="rId104"/>
    <p:sldId id="298" r:id="rId105"/>
    <p:sldId id="366" r:id="rId106"/>
    <p:sldId id="367" r:id="rId107"/>
    <p:sldId id="297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 snapToGrid="0">
      <p:cViewPr>
        <p:scale>
          <a:sx n="76" d="100"/>
          <a:sy n="76" d="100"/>
        </p:scale>
        <p:origin x="-480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560D1-C64B-45B7-807D-18D25ECFFE5C}" type="datetimeFigureOut">
              <a:rPr lang="en-IN" smtClean="0"/>
              <a:t>13-09-2022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FD2DC-4FFB-4024-BC76-263FAF92B0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0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FD2DC-4FFB-4024-BC76-263FAF92B06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57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D8E7A5-48AC-4B52-9C3F-F720586D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7DC742-5E44-4F61-996D-14DCD60B1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41487F-FA86-45BC-9E11-B85734608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9783E-B604-4C87-9E9A-AC1D1B1A2154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5E2552-E5C8-4D38-B548-5AAD3500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0F0F17-FBB6-4A92-B3E9-3F0528B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01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B9A5B-C0F6-4E69-9B17-40AF63A1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3BAF28-584A-49BE-A758-2A4500942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9F84A-C706-4697-AB71-632E22D8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DF94-2CC8-48D4-8C75-8873A503E060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5AA846-649E-45BD-BBF5-D7C23791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56F0D5-01C2-4CE6-91B0-39C9D3CD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A00A695-073C-4D38-A5A7-96AC5239F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01E814-589D-405B-8A5D-1FC36EBF5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422DD5-6E8D-40BC-B26D-FCFEF8E2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CBDA8-94B0-40FC-A0EB-ECC45CA00BBF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C88AB2-AD1E-4F4F-BAD5-1811CEA4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6DE196-DF25-40F4-8425-EEF412DA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23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65F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B941-A277-4BF0-AB8B-A75067356E45}" type="datetime1">
              <a:rPr lang="en-IN" smtClean="0"/>
              <a:t>13-09-2022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4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1A893-737A-4731-BAE3-58711ACC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053B8D-D1B8-4C15-AADF-7EE67A35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F470F0-DE56-4E81-A79D-89E187F9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2565-C121-4EA7-9FCE-E43C1701BBA3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659D6B-F47E-4E28-96B6-5B39669C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6ABA30-C8BB-40D5-9635-294EE0B1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0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B8C324-4553-4860-937D-EACAC868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F3CBCB-B15E-4345-AC87-1E5A6D6A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A93F3E-5403-4D7B-8681-08CE4A23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52149-223B-49EC-BCE1-7CE23BC69555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F2AF69-A630-40CB-A4B8-22F14F10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4D9123-FCCF-4E78-AA7B-79DAABB2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31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3853B-9812-4D75-BABF-D7F59581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31FA18-A575-4104-989F-5ED79E54B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309D558-A07E-4A4E-AD3E-BF320CA56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AA0230-0C9A-494B-8849-4CD63943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1566-A4BA-42B6-9D06-945665835EB9}" type="datetime1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CF5536-2184-4A3A-8654-B69A04FD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3B69E16-7448-41F7-B722-7D6534E7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50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F0FC2-2A22-4FDF-B015-97EFFF51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135365-F3F2-485C-B017-697FF2280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4D1E166-39E6-4ECD-BBB3-3412B89A3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CA0A12-9B32-43E9-9D1A-2C3AA50F1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E0DBA61-AB0E-4691-86AA-DBD831CAE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374E14-32AE-4658-857F-DBDAFE8E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FFE9F-C949-443F-A458-CC556FDC8EC0}" type="datetime1">
              <a:rPr lang="en-IN" smtClean="0"/>
              <a:t>13-09-2022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375BF74-4AA2-4A0E-9E3E-5C9BDF2A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812997D-E6BC-4353-8842-77940D98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4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C26B88-21DC-4C40-A634-3706D25E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3AFE6A-45BB-4415-92FD-3361F3FF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0AC2-F3A8-4376-AC06-5799FAD14E4F}" type="datetime1">
              <a:rPr lang="en-IN" smtClean="0"/>
              <a:t>13-09-2022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37FD47-21C0-45D2-A414-DBDB515B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3537F7-3660-493F-96F1-CAF38D8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7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3138C8-CCAC-4A5E-9009-BDC615E1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3264-6095-493A-8DBD-9065B6C68898}" type="datetime1">
              <a:rPr lang="en-IN" smtClean="0"/>
              <a:t>13-09-2022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242B9D2-4205-41F0-B80B-92E4C33C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B0D664-871E-4112-9C60-92B08A1B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5EDBE7-B089-4838-8C4D-3D852B64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627C5-AAFC-4EC2-83D4-43A9A114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0F1CAB2-E7A0-4A0C-A3F9-2DA33B269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77CDB99-2490-4659-9D62-AFD25FB0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A3444-70A3-40A2-B46E-2E4BFDE7EB18}" type="datetime1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72B254-E84A-4299-A0FE-245E33D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B0597E-0F4A-4CFE-941E-9FEFDDAD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6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230EA-3C6A-4C9E-BE86-61B75049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7FFBE6-60BA-4C03-8CE8-6B599BFCE6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2618C7-2945-4F9C-BAD4-2F904D90A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BC92A0-839D-4415-BFA1-8F55B80F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069F-F51A-48BA-8B86-19C32496C8A4}" type="datetime1">
              <a:rPr lang="en-IN" smtClean="0"/>
              <a:t>13-09-2022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32409E-6E26-47F0-B1DA-B9326266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6A5328-88FA-4A25-8D6B-0351875B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56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D3AD74A-B892-4E3B-9F83-95986CFD5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4D3B67-D14B-4760-8C50-10D97D613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C15BA6-898D-4D85-B346-FFF7B11C8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6400E-B378-4D0C-8E2C-D0A741A7C7B2}" type="datetime1">
              <a:rPr lang="en-IN" smtClean="0"/>
              <a:t>13-09-2022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6A2BDA-3C1B-4B35-A87F-0E650F5A3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D92087-E464-4F0F-A8A8-569B2B944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6648-9CA4-4EB9-A071-DCFD2131D4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79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33.pn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pm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42.JP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61.png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11.png"/><Relationship Id="rId7" Type="http://schemas.openxmlformats.org/officeDocument/2006/relationships/image" Target="../media/image2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31.png"/><Relationship Id="rId4" Type="http://schemas.openxmlformats.org/officeDocument/2006/relationships/image" Target="../media/image46.JPG"/><Relationship Id="rId9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280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2.JPG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4.JPG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6.png"/><Relationship Id="rId4" Type="http://schemas.openxmlformats.org/officeDocument/2006/relationships/image" Target="../media/image6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Relationship Id="rId9" Type="http://schemas.openxmlformats.org/officeDocument/2006/relationships/image" Target="../media/image7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2.JPG"/><Relationship Id="rId7" Type="http://schemas.openxmlformats.org/officeDocument/2006/relationships/image" Target="../media/image2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10" Type="http://schemas.openxmlformats.org/officeDocument/2006/relationships/image" Target="../media/image78.JPG"/><Relationship Id="rId4" Type="http://schemas.openxmlformats.org/officeDocument/2006/relationships/image" Target="../media/image73.JPG"/><Relationship Id="rId9" Type="http://schemas.openxmlformats.org/officeDocument/2006/relationships/image" Target="../media/image7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B09E8-2D02-4883-A2E4-024AFF7D0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Signals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Systems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A7030EE-F3B2-4067-952A-9FDEF52B20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610A05-8F37-4D40-9DA5-78DF24EB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4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A07F6B-14D4-420A-9A40-C8D4B9C6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85BFEE1-250C-4855-A8DC-FF9D81DCAD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discrete-time signals are defined at a discrete instant of time and is represented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index.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signals are discrete in nature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signals may be discrete representation of continuous-time signal. (the amplitude at each interval)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BFEE1-250C-4855-A8DC-FF9D81DCA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92387771-0185-4B7F-AF3E-63B0CC51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70" y="4135902"/>
            <a:ext cx="6109042" cy="2613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ED8A14C-2B41-4051-8A2A-C3B5C7902F14}"/>
                  </a:ext>
                </a:extLst>
              </p:cNvPr>
              <p:cNvSpPr txBox="1"/>
              <p:nvPr/>
            </p:nvSpPr>
            <p:spPr>
              <a:xfrm>
                <a:off x="7193793" y="4259094"/>
                <a:ext cx="13082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D8A14C-2B41-4051-8A2A-C3B5C7902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793" y="4259094"/>
                <a:ext cx="130829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88B8BA-A6B9-43A3-8BA7-3FFF8AED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8282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32499-46B0-4F78-83D2-5E97B8B3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7"/>
            <a:ext cx="10515600" cy="5914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ED5C60F-D39C-4F61-B922-DC02A7F543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2535"/>
                <a:ext cx="10515600" cy="52344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3. Q.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 =∞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=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P finite and E infinite so it is a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signal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D5C60F-D39C-4F61-B922-DC02A7F5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2535"/>
                <a:ext cx="10515600" cy="5234428"/>
              </a:xfrm>
              <a:blipFill>
                <a:blip r:embed="rId2"/>
                <a:stretch>
                  <a:fillRect l="-1217" t="-19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9277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64E15-DC99-4866-BCF2-58EBBD4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673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3E9B7B-36F7-4804-AF12-0757776C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6603"/>
                <a:ext cx="10515600" cy="52203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4. Q.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Ans:- E=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≥0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=0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</m:oMath>
                </a14:m>
                <a:r>
                  <a:rPr lang="en-IN" dirty="0"/>
                  <a:t>So E=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/>
                  <a:t>  So 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P=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=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/>
                  <a:t> 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/>
                  <a:t>,  So P=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=0   As E is finite and p is zero so energy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E9B7B-36F7-4804-AF12-0757776C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6603"/>
                <a:ext cx="10515600" cy="5220360"/>
              </a:xfrm>
              <a:blipFill>
                <a:blip r:embed="rId2"/>
                <a:stretch>
                  <a:fillRect l="-1043" t="-1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03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33885-11F5-470F-9E30-5070D090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A5023C8-E222-482E-9818-FF3A0CE727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1348"/>
                <a:ext cx="10515600" cy="55286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5.Q.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E=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=∞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is finite. So the signal is power signal.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023C8-E222-482E-9818-FF3A0CE727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1348"/>
                <a:ext cx="10515600" cy="5528603"/>
              </a:xfrm>
              <a:blipFill>
                <a:blip r:embed="rId2"/>
                <a:stretch>
                  <a:fillRect l="-1217" t="-5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4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D96CE-8AE8-44AE-9853-DDD09E57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00A2812-13DF-45E5-A53B-5536CA46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2535"/>
                <a:ext cx="6927166" cy="59154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6. Q.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Ans:-E=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IN" sz="280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f>
                      <m:f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IN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is finite. So the signal is power signal.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A2812-13DF-45E5-A53B-5536CA46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2535"/>
                <a:ext cx="6927166" cy="5915465"/>
              </a:xfrm>
              <a:blipFill>
                <a:blip r:embed="rId2"/>
                <a:stretch>
                  <a:fillRect l="-18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1C2F288-7CA1-433D-A052-687CECBFCFCD}"/>
                  </a:ext>
                </a:extLst>
              </p:cNvPr>
              <p:cNvSpPr txBox="1"/>
              <p:nvPr/>
            </p:nvSpPr>
            <p:spPr>
              <a:xfrm>
                <a:off x="5621582" y="652902"/>
                <a:ext cx="403391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2F288-7CA1-433D-A052-687CECBF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582" y="652902"/>
                <a:ext cx="4033910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32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57D1C-6D58-422F-8AC8-08EE5773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0F33C87-8E7D-449B-9F45-59A67DFE9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86266"/>
                <a:ext cx="10515600" cy="52906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7. Q.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F33C87-8E7D-449B-9F45-59A67DFE9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86266"/>
                <a:ext cx="10515600" cy="5290697"/>
              </a:xfrm>
              <a:blipFill>
                <a:blip r:embed="rId2"/>
                <a:stretch>
                  <a:fillRect l="-1217" t="-1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AADA5B-30A5-41FB-8FE1-8E5F0D53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533964"/>
            <a:ext cx="11053043" cy="52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6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AE60B3-3704-43BB-B500-49DDEC4A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40078"/>
            <a:ext cx="11457992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06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364CFC-0F78-4994-A13B-D5BBC801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524094"/>
            <a:ext cx="11111754" cy="5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95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2CCE16-ACA9-4E45-9F3B-FB6E4B41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20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AFFDADD-F76F-4CD6-9252-68E15B874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0332"/>
                <a:ext cx="10515600" cy="59576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8. Q. Determine the power and RMS value of the signal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Ans:- P=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𝐴𝑐𝑜𝑠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2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 smtClean="0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IN" dirty="0"/>
                  <a:t>(T-(-T))+0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The RMS value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i="1" dirty="0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FFDADD-F76F-4CD6-9252-68E15B874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0332"/>
                <a:ext cx="10515600" cy="5957668"/>
              </a:xfrm>
              <a:blipFill>
                <a:blip r:embed="rId2"/>
                <a:stretch>
                  <a:fillRect l="-1217" t="-23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6BBF82C1-7216-4D65-BF90-D8B323F23CCC}"/>
                  </a:ext>
                </a:extLst>
              </p:cNvPr>
              <p:cNvSpPr txBox="1"/>
              <p:nvPr/>
            </p:nvSpPr>
            <p:spPr>
              <a:xfrm>
                <a:off x="7678616" y="2346293"/>
                <a:ext cx="367518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BF82C1-7216-4D65-BF90-D8B323F23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616" y="2346293"/>
                <a:ext cx="3675184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17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6BF00-D7FE-4A2B-ABD1-6C500220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82"/>
            <a:ext cx="10515600" cy="70402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systems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15D586-D858-4E3A-A879-B7DFB2F2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077"/>
            <a:ext cx="10515600" cy="5121886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is defined as a physical device or software realization that performs an operation on a signal.</a:t>
            </a:r>
          </a:p>
          <a:p>
            <a:pPr marL="0" indent="0">
              <a:buNone/>
            </a:pP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systems: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may be classified as follows: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time and discrete time system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and dynamic system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and non-causal system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and non-linear system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invariant and time variant systems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and unstable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268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5ACA06-C467-4E8D-ABA2-5CCFC07C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Continuous time and discrete time 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8C5ED1E-55B4-4EE1-A072-EEB7D6D57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8993"/>
                <a:ext cx="10515600" cy="5394241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sz="28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time system: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continuous time system is one which operates on a continuous time signal and produces continuous time output signal.</a:t>
                </a:r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1.  Continuous time system</a:t>
                </a:r>
                <a:endParaRPr lang="en-IN" b="1" u="sng" dirty="0"/>
              </a:p>
              <a:p>
                <a:pPr marL="0" indent="0">
                  <a:buNone/>
                </a:pPr>
                <a:r>
                  <a:rPr lang="en-IN" b="1" u="sng" dirty="0"/>
                  <a:t>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= input,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</m:oMath>
                </a14:m>
                <a:r>
                  <a:rPr lang="en-IN" dirty="0"/>
                  <a:t>   </a:t>
                </a:r>
                <a:r>
                  <a:rPr lang="en-IN" dirty="0" err="1"/>
                  <a:t>Eg.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−43)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]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 is transformation</a:t>
                </a:r>
              </a:p>
              <a:p>
                <a:pPr marL="0" indent="0">
                  <a:buNone/>
                </a:pPr>
                <a:endParaRPr lang="en-IN" b="1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5ED1E-55B4-4EE1-A072-EEB7D6D57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8993"/>
                <a:ext cx="10515600" cy="5394241"/>
              </a:xfrm>
              <a:blipFill>
                <a:blip r:embed="rId2"/>
                <a:stretch>
                  <a:fillRect l="-1217" t="-2034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84A8788-194E-4B91-9602-97DDFBBD048D}"/>
              </a:ext>
            </a:extLst>
          </p:cNvPr>
          <p:cNvGrpSpPr/>
          <p:nvPr/>
        </p:nvGrpSpPr>
        <p:grpSpPr>
          <a:xfrm>
            <a:off x="2110154" y="2053882"/>
            <a:ext cx="5598941" cy="1252026"/>
            <a:chOff x="2110154" y="2053882"/>
            <a:chExt cx="5598941" cy="12520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EBA71CD-A117-43BF-9B63-77A3BA5C3EF8}"/>
                </a:ext>
              </a:extLst>
            </p:cNvPr>
            <p:cNvSpPr/>
            <p:nvPr/>
          </p:nvSpPr>
          <p:spPr>
            <a:xfrm>
              <a:off x="4079631" y="2053883"/>
              <a:ext cx="2391507" cy="1252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Continuous-time system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80E54768-76AA-49FF-92FB-13792EB9AF3C}"/>
                </a:ext>
              </a:extLst>
            </p:cNvPr>
            <p:cNvCxnSpPr/>
            <p:nvPr/>
          </p:nvCxnSpPr>
          <p:spPr>
            <a:xfrm>
              <a:off x="2110154" y="2602523"/>
              <a:ext cx="19694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D04171CD-2057-4011-AE9C-E3781D8F615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138" y="2602523"/>
              <a:ext cx="1237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2BE9151E-7E04-4601-ADB3-950F5B5EF1FB}"/>
                    </a:ext>
                  </a:extLst>
                </p:cNvPr>
                <p:cNvSpPr/>
                <p:nvPr/>
              </p:nvSpPr>
              <p:spPr>
                <a:xfrm>
                  <a:off x="2910254" y="2053882"/>
                  <a:ext cx="703385" cy="4220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BE9151E-7E04-4601-ADB3-950F5B5EF1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254" y="2053882"/>
                  <a:ext cx="703385" cy="422027"/>
                </a:xfrm>
                <a:prstGeom prst="rect">
                  <a:avLst/>
                </a:prstGeom>
                <a:blipFill>
                  <a:blip r:embed="rId3"/>
                  <a:stretch>
                    <a:fillRect b="-4225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C1B7874B-5F60-4D2E-8EE7-3282B1631392}"/>
                    </a:ext>
                  </a:extLst>
                </p:cNvPr>
                <p:cNvSpPr/>
                <p:nvPr/>
              </p:nvSpPr>
              <p:spPr>
                <a:xfrm>
                  <a:off x="6699738" y="2053882"/>
                  <a:ext cx="703385" cy="4220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1B7874B-5F60-4D2E-8EE7-3282B16313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738" y="2053882"/>
                  <a:ext cx="703385" cy="4220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630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A70850-91D8-4C9A-B1D3-04A3BC6B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4C09AF-D91F-4FF0-8E46-EE127A69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signal that is discretized in time and quantized in amplitude is known as digital signal.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signal consists of binary values (zeros or ones).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878009-C0FE-4D0F-B217-39BA47B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3612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5ACA06-C467-4E8D-ABA2-5CCFC07C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Continuous time and discrete time system (Cont.)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8C5ED1E-55B4-4EE1-A072-EEB7D6D57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8993"/>
                <a:ext cx="10515600" cy="5394241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sz="28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time system: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discrete time system is one which operates on a discrete time signal and produces discrete time output signal.</a:t>
                </a:r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endParaRPr lang="en-IN" b="1" u="sng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1.  Discrete time system</a:t>
                </a:r>
                <a:endParaRPr lang="en-IN" b="1" u="sng" dirty="0"/>
              </a:p>
              <a:p>
                <a:pPr marL="0" indent="0">
                  <a:buNone/>
                </a:pPr>
                <a:r>
                  <a:rPr lang="en-IN" b="1" u="sng" dirty="0"/>
                  <a:t>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= input,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</m:oMath>
                </a14:m>
                <a:r>
                  <a:rPr lang="en-IN" dirty="0"/>
                  <a:t>   E.g.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]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 is transformation</a:t>
                </a:r>
              </a:p>
              <a:p>
                <a:pPr marL="0" indent="0">
                  <a:buNone/>
                </a:pPr>
                <a:endParaRPr lang="en-IN" b="1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5ED1E-55B4-4EE1-A072-EEB7D6D57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8993"/>
                <a:ext cx="10515600" cy="5394241"/>
              </a:xfrm>
              <a:blipFill>
                <a:blip r:embed="rId2"/>
                <a:stretch>
                  <a:fillRect l="-1217" t="-2034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5B01DB8-EF66-458E-94CD-C5BAF6C0CCA8}"/>
              </a:ext>
            </a:extLst>
          </p:cNvPr>
          <p:cNvGrpSpPr/>
          <p:nvPr/>
        </p:nvGrpSpPr>
        <p:grpSpPr>
          <a:xfrm>
            <a:off x="2110154" y="2053882"/>
            <a:ext cx="6316394" cy="1252025"/>
            <a:chOff x="2110154" y="2053882"/>
            <a:chExt cx="6316394" cy="1252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EBA71CD-A117-43BF-9B63-77A3BA5C3EF8}"/>
                </a:ext>
              </a:extLst>
            </p:cNvPr>
            <p:cNvSpPr/>
            <p:nvPr/>
          </p:nvSpPr>
          <p:spPr>
            <a:xfrm>
              <a:off x="4079631" y="2053882"/>
              <a:ext cx="2391507" cy="1252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Discrete-time system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80E54768-76AA-49FF-92FB-13792EB9AF3C}"/>
                </a:ext>
              </a:extLst>
            </p:cNvPr>
            <p:cNvCxnSpPr/>
            <p:nvPr/>
          </p:nvCxnSpPr>
          <p:spPr>
            <a:xfrm>
              <a:off x="2110154" y="2602523"/>
              <a:ext cx="19694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D04171CD-2057-4011-AE9C-E3781D8F615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138" y="2602523"/>
              <a:ext cx="19554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2BE9151E-7E04-4601-ADB3-950F5B5EF1FB}"/>
                    </a:ext>
                  </a:extLst>
                </p:cNvPr>
                <p:cNvSpPr/>
                <p:nvPr/>
              </p:nvSpPr>
              <p:spPr>
                <a:xfrm>
                  <a:off x="2910254" y="2053882"/>
                  <a:ext cx="703385" cy="4220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BE9151E-7E04-4601-ADB3-950F5B5EF1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254" y="2053882"/>
                  <a:ext cx="703385" cy="422027"/>
                </a:xfrm>
                <a:prstGeom prst="rect">
                  <a:avLst/>
                </a:prstGeom>
                <a:blipFill>
                  <a:blip r:embed="rId3"/>
                  <a:stretch>
                    <a:fillRect b="-4225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C1B7874B-5F60-4D2E-8EE7-3282B1631392}"/>
                    </a:ext>
                  </a:extLst>
                </p:cNvPr>
                <p:cNvSpPr/>
                <p:nvPr/>
              </p:nvSpPr>
              <p:spPr>
                <a:xfrm>
                  <a:off x="6699738" y="2053882"/>
                  <a:ext cx="1586133" cy="42202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IN" dirty="0"/>
                    <a:t>= </a:t>
                  </a:r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dirty="0"/>
                    <a:t>]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1B7874B-5F60-4D2E-8EE7-3282B16313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738" y="2053882"/>
                  <a:ext cx="1586133" cy="422027"/>
                </a:xfrm>
                <a:prstGeom prst="rect">
                  <a:avLst/>
                </a:prstGeom>
                <a:blipFill>
                  <a:blip r:embed="rId4"/>
                  <a:stretch>
                    <a:fillRect r="-4962" b="-15493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35533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0D4801-BC86-4274-A0E4-025463B7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34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Static and dynamic system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3E854F6-F11F-4B91-9C46-3B0C10895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8468"/>
                <a:ext cx="10515600" cy="5248495"/>
              </a:xfrm>
            </p:spPr>
            <p:txBody>
              <a:bodyPr/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system is called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or memoryless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its output at any instant depends on the input at that instant only but not on past or future value of input.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 system is said to be dynamic or with memory.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----------------Static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-------------------static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-------------------------As it is differentiation depend up on past so dynamic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----- As depend upon past so dynamic.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854F6-F11F-4B91-9C46-3B0C10895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8468"/>
                <a:ext cx="10515600" cy="5248495"/>
              </a:xfrm>
              <a:blipFill>
                <a:blip r:embed="rId2"/>
                <a:stretch>
                  <a:fillRect l="-1043" t="-1974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0215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B2369-9B88-4E14-B7E8-57CEE5CC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66B8C18-F47B-442F-8362-03F118EA2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10515600" cy="53188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following system are static or dynamic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(−3)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it depend upon past so it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at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endParaRPr lang="en-I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it depend upon future so it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dynamic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B8C18-F47B-442F-8362-03F118EA2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10515600" cy="5318834"/>
              </a:xfrm>
              <a:blipFill>
                <a:blip r:embed="rId2"/>
                <a:stretch>
                  <a:fillRect l="-1217" t="-1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6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44082-9414-45A7-865C-8E1E8502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1771E4B-102A-4362-ABF2-31C926CFFE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000" y="1232095"/>
                <a:ext cx="10515600" cy="48686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IN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it depend upon past so it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As differentiation means depend upon past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the system is dynamic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71E4B-102A-4362-ABF2-31C926CFFE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000" y="1232095"/>
                <a:ext cx="10515600" cy="4868668"/>
              </a:xfrm>
              <a:blipFill>
                <a:blip r:embed="rId2"/>
                <a:stretch>
                  <a:fillRect l="-1217" t="-1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6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264"/>
            <a:ext cx="10515600" cy="60554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Causal and non-causal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551"/>
            <a:ext cx="10515600" cy="5023412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is said to be causal if its output depends upon present and past inputs only, and does not depend upon future input.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non causal system, the output depends upon future inputs also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Continuous time causal system.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y(t) = 2 x(t) + 3 x(t-3) For present value t=1, the system output is y(1) = 2x(1) + 3x(-2). Here, the system output only depends upon present and past inputs. Hence, the system is causal.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Discrete time causal system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y(n)=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(n)+x(n-3) where the system depends only on the present and past inputs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Causal and non-causal system (Cont.)</a:t>
            </a:r>
            <a:endParaRPr lang="en-US" altLang="en-IN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Non-causal CT system.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y(t)=x(t+3)+x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And a DT Non causal system is given by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y(n)=x(2n)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2DB7E-0D1E-4055-BBD7-9B217261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4F999AA-2324-48D5-B3D4-843314EC14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4738"/>
                <a:ext cx="10515600" cy="5192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/>
                  <a:t>Check the following systems are causal or not.</a:t>
                </a:r>
              </a:p>
              <a:p>
                <a:pPr marL="514350" indent="-514350">
                  <a:buAutoNum type="arabicPeriod"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(0)=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(−1)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(1)=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(0)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(−1)=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(−2)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value of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output depends upon present and past not future. So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 system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999AA-2324-48D5-B3D4-843314EC14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4738"/>
                <a:ext cx="10515600" cy="5192225"/>
              </a:xfrm>
              <a:blipFill>
                <a:blip r:embed="rId2"/>
                <a:stretch>
                  <a:fillRect l="-1217" t="-19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C0FF46-34A8-4E7D-9CA0-07AB1040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8B37385-4191-4FB8-9C2E-276864ED06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2536"/>
                <a:ext cx="10515600" cy="52344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2.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,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dirty="0"/>
                  <a:t>,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value of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output depends upon present and past not future. So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 system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output depends upon future value so system is non-causal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37385-4191-4FB8-9C2E-276864ED0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2536"/>
                <a:ext cx="10515600" cy="5234427"/>
              </a:xfrm>
              <a:blipFill>
                <a:blip r:embed="rId2"/>
                <a:stretch>
                  <a:fillRect l="-1217" t="-1748" r="-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26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8C66FB2-33B6-46BC-83CD-3B1CC11A9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2535"/>
                <a:ext cx="10515600" cy="52906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IN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)-Z(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T=1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)-Z(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non-causal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5.Q  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n=-1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non-causal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C66FB2-33B6-46BC-83CD-3B1CC11A9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2535"/>
                <a:ext cx="10515600" cy="5290699"/>
              </a:xfrm>
              <a:blipFill>
                <a:blip r:embed="rId2"/>
                <a:stretch>
                  <a:fillRect l="-1217" t="-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32B3336C-629B-4C2A-AE91-C126C928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307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0B5222-5CD1-43B0-9194-CBDB1627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B5BFBD6-E447-4BB5-B1DF-EB248C06A3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6.Q    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n=-1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non-causal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5BFBD6-E447-4BB5-B1DF-EB248C06A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217" t="-1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6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9D97E4-CB14-47AF-86CC-010D0C6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B84CFE4-5904-4C6E-9569-5F9C344A8B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1.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step function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unit step function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mr>
                      </m:m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4CFE4-5904-4C6E-9569-5F9C344A8B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0D5AACA-C89B-4B1F-B4C9-3CBE2516D1F3}"/>
              </a:ext>
            </a:extLst>
          </p:cNvPr>
          <p:cNvGrpSpPr/>
          <p:nvPr/>
        </p:nvGrpSpPr>
        <p:grpSpPr>
          <a:xfrm>
            <a:off x="2887979" y="3967233"/>
            <a:ext cx="6986270" cy="2063019"/>
            <a:chOff x="2887979" y="3967233"/>
            <a:chExt cx="6986270" cy="2063019"/>
          </a:xfrm>
        </p:grpSpPr>
        <p:sp>
          <p:nvSpPr>
            <p:cNvPr id="5" name="object 8">
              <a:extLst>
                <a:ext uri="{FF2B5EF4-FFF2-40B4-BE49-F238E27FC236}">
                  <a16:creationId xmlns:a16="http://schemas.microsoft.com/office/drawing/2014/main" xmlns="" id="{2565CED2-3D91-4783-A56F-6FA413EFEEB9}"/>
                </a:ext>
              </a:extLst>
            </p:cNvPr>
            <p:cNvSpPr txBox="1"/>
            <p:nvPr/>
          </p:nvSpPr>
          <p:spPr>
            <a:xfrm>
              <a:off x="3323784" y="3967233"/>
              <a:ext cx="17449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Times New Roman"/>
                  <a:cs typeface="Times New Roman"/>
                </a:rPr>
                <a:t>Precise</a:t>
              </a:r>
              <a:r>
                <a:rPr sz="2400" spc="-4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Graph</a:t>
              </a:r>
              <a:endParaRPr sz="2400" dirty="0">
                <a:latin typeface="Times New Roman"/>
                <a:cs typeface="Times New Roman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55E3172A-741F-4BE8-9DBE-123472FFF5DF}"/>
                </a:ext>
              </a:extLst>
            </p:cNvPr>
            <p:cNvGrpSpPr/>
            <p:nvPr/>
          </p:nvGrpSpPr>
          <p:grpSpPr>
            <a:xfrm>
              <a:off x="2887979" y="3971959"/>
              <a:ext cx="6986270" cy="2058293"/>
              <a:chOff x="2887979" y="3971959"/>
              <a:chExt cx="6986270" cy="2058293"/>
            </a:xfrm>
          </p:grpSpPr>
          <p:sp>
            <p:nvSpPr>
              <p:cNvPr id="4" name="object 10">
                <a:extLst>
                  <a:ext uri="{FF2B5EF4-FFF2-40B4-BE49-F238E27FC236}">
                    <a16:creationId xmlns:a16="http://schemas.microsoft.com/office/drawing/2014/main" xmlns="" id="{8A94F05A-0682-4623-B68E-420218D47763}"/>
                  </a:ext>
                </a:extLst>
              </p:cNvPr>
              <p:cNvSpPr/>
              <p:nvPr/>
            </p:nvSpPr>
            <p:spPr>
              <a:xfrm>
                <a:off x="2887979" y="4569752"/>
                <a:ext cx="6986270" cy="14605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  <p:sp>
            <p:nvSpPr>
              <p:cNvPr id="6" name="object 9">
                <a:extLst>
                  <a:ext uri="{FF2B5EF4-FFF2-40B4-BE49-F238E27FC236}">
                    <a16:creationId xmlns:a16="http://schemas.microsoft.com/office/drawing/2014/main" xmlns="" id="{B534C051-87B7-433A-AAB5-8B708F13EA68}"/>
                  </a:ext>
                </a:extLst>
              </p:cNvPr>
              <p:cNvSpPr txBox="1"/>
              <p:nvPr/>
            </p:nvSpPr>
            <p:spPr>
              <a:xfrm>
                <a:off x="6912609" y="3971959"/>
                <a:ext cx="296164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spc="-5" dirty="0">
                    <a:latin typeface="Times New Roman"/>
                    <a:cs typeface="Times New Roman"/>
                  </a:rPr>
                  <a:t>Commonly-Used</a:t>
                </a:r>
                <a:r>
                  <a:rPr sz="2400" spc="-45" dirty="0">
                    <a:latin typeface="Times New Roman"/>
                    <a:cs typeface="Times New Roman"/>
                  </a:rPr>
                  <a:t> </a:t>
                </a:r>
                <a:r>
                  <a:rPr sz="2400" spc="-5" dirty="0">
                    <a:latin typeface="Times New Roman"/>
                    <a:cs typeface="Times New Roman"/>
                  </a:rPr>
                  <a:t>Graph</a:t>
                </a:r>
                <a:endParaRPr sz="240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10BCDB7-BCE7-4DD8-9C46-0C8E1903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3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F66407-A7B7-4ECD-935E-DDBC796D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Linear and non-linear 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2B6A6F7-9BDC-4CA4-805D-F9343B6DAB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59655"/>
                <a:ext cx="10515600" cy="5880296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system is called linear if it satisfies the superposition theorem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 system is called non-linear.</a:t>
                </a:r>
              </a:p>
              <a:p>
                <a:pPr marL="0" indent="0">
                  <a:buNone/>
                </a:pP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Superposition Theorem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Superposition theorem states that response of a linear system to a sum of signal is the sum of the response to each individual input signal.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arbitrary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an arbitrary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Superposition theorem states that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(for continuous time)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(for discrete time)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6A6F7-9BDC-4CA4-805D-F9343B6DAB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59655"/>
                <a:ext cx="10515600" cy="5880296"/>
              </a:xfrm>
              <a:blipFill>
                <a:blip r:embed="rId2"/>
                <a:stretch>
                  <a:fillRect l="-1217" t="-18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791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B06199-4BB5-44DE-A724-BD2B1D27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46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5183702-48BE-411C-8A26-06077CAF0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1607"/>
                <a:ext cx="10515600" cy="52353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the following system are linear or not.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𝑨𝒙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=A(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en-I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LHS≠RHS so system is </a:t>
                </a:r>
                <a:r>
                  <a:rPr lang="en-IN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183702-48BE-411C-8A26-06077CAF0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1607"/>
                <a:ext cx="10515600" cy="5235356"/>
              </a:xfrm>
              <a:blipFill>
                <a:blip r:embed="rId2"/>
                <a:stretch>
                  <a:fillRect l="-1043" t="-2561" b="-8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6BF21-B094-455B-B4C9-F3E6A5D0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B19A311-5803-45DA-A1C7-BAEA061ABF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8806"/>
                <a:ext cx="10515600" cy="517815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LHS≠ RHS,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9A311-5803-45DA-A1C7-BAEA061AB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8806"/>
                <a:ext cx="10515600" cy="5178157"/>
              </a:xfrm>
              <a:blipFill>
                <a:blip r:embed="rId2"/>
                <a:stretch>
                  <a:fillRect l="-1043" t="-11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22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F2A05-9DCE-4DCB-9A0B-1A137CE2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4"/>
            <a:ext cx="10515600" cy="436733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6DCD68E-CF51-4055-826C-C226B2652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6603"/>
                <a:ext cx="10515600" cy="5220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𝒏𝒙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LHS= RHS,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CD68E-CF51-4055-826C-C226B2652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6603"/>
                <a:ext cx="10515600" cy="5220360"/>
              </a:xfrm>
              <a:blipFill>
                <a:blip r:embed="rId2"/>
                <a:stretch>
                  <a:fillRect l="-1217" t="-2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6BBD19-640A-4E11-96F2-DA79EDF0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718087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7EF2639-A594-460B-A4CD-7126285EC2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6603"/>
                <a:ext cx="10515600" cy="55145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4.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b="0" dirty="0"/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)]=</m:t>
                    </m:r>
                    <m:sSup>
                      <m:sSupPr>
                        <m:ctrlPr>
                          <a:rPr lang="en-IN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LHS≠ RHS,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EF2639-A594-460B-A4CD-7126285EC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6603"/>
                <a:ext cx="10515600" cy="5514534"/>
              </a:xfrm>
              <a:blipFill>
                <a:blip r:embed="rId2"/>
                <a:stretch>
                  <a:fillRect l="-1217" t="-16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41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F085D9-25F4-4C56-926E-B1A130C6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B89ED90-F28C-47A4-847B-DF3C4D423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5754"/>
                <a:ext cx="10515600" cy="498120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)]=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LHS≠ RHS,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9ED90-F28C-47A4-847B-DF3C4D423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5754"/>
                <a:ext cx="10515600" cy="4981209"/>
              </a:xfrm>
              <a:blipFill>
                <a:blip r:embed="rId2"/>
                <a:stretch>
                  <a:fillRect l="-1217" t="-1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CD07F7-CDE9-4785-8412-90663BB0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54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C20841A-0D10-4F36-B6AB-6D0E13A92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𝐴𝑛𝑠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:−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)]=</m:t>
                      </m:r>
                      <m:sSup>
                        <m:sSupPr>
                          <m:ctrlPr>
                            <a:rPr lang="en-I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RHS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LHS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LHS= RHS,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0841A-0D10-4F36-B6AB-6D0E13A92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  <a:blipFill>
                <a:blip r:embed="rId2"/>
                <a:stretch>
                  <a:fillRect l="-1217" t="-18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5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7CE357-B114-4B1F-BF81-E8068DDD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535207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26C2EC6-24D8-40BE-B8AA-B9101B0EE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44061"/>
                <a:ext cx="10866120" cy="5880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7.Q.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𝒕𝒚</m:t>
                    </m:r>
                    <m:d>
                      <m:d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equation (1)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equation (2)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adding both equations.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--(3)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Equation---(3) shows weighted sum of inputs produces weighted sum of output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C2EC6-24D8-40BE-B8AA-B9101B0EE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44061"/>
                <a:ext cx="10866120" cy="5880296"/>
              </a:xfrm>
              <a:blipFill>
                <a:blip r:embed="rId2"/>
                <a:stretch>
                  <a:fillRect l="-1178" t="-104" b="-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E4B5A3-9C41-4D09-A575-04C30B00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343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52A6F0E-C01A-4A48-9E4E-6A3BF6AE4D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8.Q.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equation (1)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equation (2)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adding both equations.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N" i="1" dirty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---------(3)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Equation---(3) shows input is sum nonlinear function to produce output so,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A6F0E-C01A-4A48-9E4E-6A3BF6AE4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  <a:blipFill>
                <a:blip r:embed="rId2"/>
                <a:stretch>
                  <a:fillRect l="-1043" t="-952" r="-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8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39FB8-E3E6-4236-B5B7-4F6B83FF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891"/>
            <a:ext cx="10515600" cy="647749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BAB28DF-F10F-4FF1-98C8-94989DC9B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48640"/>
                <a:ext cx="11985674" cy="59093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/>
                  <a:t>9. Q.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𝒅𝒚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equation (1)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equation (2)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adding both equations.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-(3)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Equation---(3) input is sum nonlinear function to produce output so,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</a:t>
                </a:r>
              </a:p>
              <a:p>
                <a:pPr marL="0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AB28DF-F10F-4FF1-98C8-94989DC9B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48640"/>
                <a:ext cx="11985674" cy="5909359"/>
              </a:xfrm>
              <a:blipFill>
                <a:blip r:embed="rId2"/>
                <a:stretch>
                  <a:fillRect l="-10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1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4D20B4-C34D-49E3-A044-22634C4D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F444EFD-8E29-461C-95AA-D033575E0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 ramp function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unit ramp function is defined 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≥0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=0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&lt;0</m:t>
                          </m:r>
                        </m:e>
                      </m:mr>
                    </m:m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ramp function can be obtained by applying unit step function to an integrator.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step function can be obtained by applying unit ramp function to a differentiator.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44EFD-8E29-461C-95AA-D033575E0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043" b="-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2678A4-4D77-4AE4-8641-F160FF13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67" y="2214697"/>
            <a:ext cx="4324350" cy="1786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120E8A-A400-4F14-A6DA-A5D1F42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68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EF0ED-DF3E-4301-8995-0430A443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9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1D22D39-64D5-4437-B8B8-B2991213D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030" y="681038"/>
                <a:ext cx="11633981" cy="56494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------------------------------(1)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-----------------------------(2)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equation (1)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equation (2)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adding both equations.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--------(3)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Equation---(3) shows weighted sum of inputs produces weighted sum of output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22D39-64D5-4437-B8B8-B2991213D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030" y="681038"/>
                <a:ext cx="11633981" cy="5649424"/>
              </a:xfrm>
              <a:blipFill>
                <a:blip r:embed="rId2"/>
                <a:stretch>
                  <a:fillRect l="-1048" t="-540" r="-3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7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69754-1BF4-4C9F-A22D-FE6BA704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Time invariant and time variant systems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45B07C9-0A39-4946-B31A-15B2CFAB43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72198"/>
                <a:ext cx="10515600" cy="530476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800" dirty="0">
                    <a:latin typeface="Times New Roman" panose="02020603050405020304" charset="0"/>
                    <a:cs typeface="Times New Roman" panose="02020603050405020304" charset="0"/>
                  </a:rPr>
                  <a:t> A system is said to be time or shift invariant if its input output characteristics do not change with respect to time.   </a:t>
                </a:r>
              </a:p>
              <a:p>
                <a:pPr algn="just"/>
                <a:r>
                  <a:rPr lang="en-US" sz="2800" dirty="0">
                    <a:latin typeface="Times New Roman" panose="02020603050405020304" charset="0"/>
                    <a:cs typeface="Times New Roman" panose="02020603050405020304" charset="0"/>
                  </a:rPr>
                  <a:t>A system is said to be time or shift variant if its input output characteristic changes with time. </a:t>
                </a:r>
              </a:p>
              <a:p>
                <a:pPr algn="just"/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If,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 New Roman" panose="02020603050405020304" charset="0"/>
                    <a:cs typeface="Times New Roman" panose="02020603050405020304" charset="0"/>
                  </a:rPr>
                  <a:t> is input,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latin typeface="Times New Roman" panose="02020603050405020304" charset="0"/>
                    <a:cs typeface="Times New Roman" panose="02020603050405020304" charset="0"/>
                  </a:rPr>
                  <a:t> is output of a continuous-time system.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Times New Roman" panose="02020603050405020304" charset="0"/>
                    <a:cs typeface="Times New Roman" panose="02020603050405020304" charset="0"/>
                  </a:rPr>
                  <a:t>   </a:t>
                </a:r>
              </a:p>
              <a:p>
                <a:pPr algn="just"/>
                <a:r>
                  <a:rPr lang="en-US" dirty="0">
                    <a:latin typeface="Times New Roman" panose="02020603050405020304" charset="0"/>
                    <a:cs typeface="Times New Roman" panose="02020603050405020304" charset="0"/>
                  </a:rPr>
                  <a:t>The system is time invariant if</a:t>
                </a:r>
                <a:endParaRPr lang="en-US" sz="28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I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𝑝𝑢𝑡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, here in place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 algn="just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B07C9-0A39-4946-B31A-15B2CFAB43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72198"/>
                <a:ext cx="10515600" cy="5304765"/>
              </a:xfrm>
              <a:blipFill>
                <a:blip r:embed="rId2"/>
                <a:stretch>
                  <a:fillRect l="-1043" t="-1954" r="-1159" b="-1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62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4B149F-9E33-46BB-B44E-6F7049E1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6"/>
            <a:ext cx="10515600" cy="563343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Time invariant and time variant systems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32C2FFC-EBCD-4AA1-83D5-990FA664DB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6"/>
                <a:ext cx="10515600" cy="5564407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input,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output of a continuous-time system.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system is time invariant if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I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m:rPr>
                          <m:nor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𝑝𝑢𝑡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IN" dirty="0">
                    <a:solidFill>
                      <a:srgbClr val="FF0000"/>
                    </a:solidFill>
                  </a:rPr>
                  <a:t>here in place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2C2FFC-EBCD-4AA1-83D5-990FA664D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6"/>
                <a:ext cx="10515600" cy="5564407"/>
              </a:xfrm>
              <a:blipFill>
                <a:blip r:embed="rId2"/>
                <a:stretch>
                  <a:fillRect l="-1217" t="-1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1927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B9D915-02DD-4578-A09A-996DA4A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82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(linear time invariant system)(cont.)</a:t>
            </a:r>
            <a:endParaRPr lang="en-IN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36D8C02-967D-4447-9BC0-2D69573D5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7792"/>
                <a:ext cx="10515600" cy="5389171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LTI (linear time invariant system)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LTI system the coefficients of differential equation describing the system are constant.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constants are function of time then the system is a linear time variant system.</a:t>
                </a:r>
              </a:p>
              <a:p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E.g.1.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Here all coefficients are constant, so system is LTI.</a:t>
                </a:r>
              </a:p>
              <a:p>
                <a:pPr marL="0" indent="0">
                  <a:buNone/>
                </a:pPr>
                <a:r>
                  <a:rPr lang="en-IN" dirty="0"/>
                  <a:t>E.g.1.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Here all coefficients is function of time, so system is time variant system.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D8C02-967D-4447-9BC0-2D69573D5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7792"/>
                <a:ext cx="10515600" cy="5389171"/>
              </a:xfrm>
              <a:blipFill>
                <a:blip r:embed="rId2"/>
                <a:stretch>
                  <a:fillRect l="-1217" t="-2715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5934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0BC61-0946-4936-9ADE-5BF96669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106E02F-4F9D-4545-B054-FED16E828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of the following systems, determine whether or not the system is time-invariant.</a:t>
                </a:r>
              </a:p>
              <a:p>
                <a:pPr marL="0" indent="0" algn="just">
                  <a:buNone/>
                </a:pPr>
                <a:r>
                  <a:rPr lang="en-I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1.Q.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𝒕𝒙</m:t>
                    </m:r>
                    <m:d>
                      <m:d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I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</a:p>
              <a:p>
                <a:pPr marL="0" indent="0" algn="just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𝒄𝒐𝒔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𝟓𝟎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𝝅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𝒕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𝑐𝑜𝑠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50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𝜋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𝑐𝑜𝑠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50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𝜋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𝑐𝑜𝑠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50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02F-4F9D-4545-B054-FED16E82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  <a:blipFill>
                <a:blip r:embed="rId2"/>
                <a:stretch>
                  <a:fillRect l="-1217" t="-2024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2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0BC61-0946-4936-9ADE-5BF96669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106E02F-4F9D-4545-B054-FED16E828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endParaRPr lang="en-IN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:-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02F-4F9D-4545-B054-FED16E82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  <a:blipFill>
                <a:blip r:embed="rId2"/>
                <a:stretch>
                  <a:fillRect l="-1217" t="-1786" b="-1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5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0BC61-0946-4936-9ADE-5BF96669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106E02F-4F9D-4545-B054-FED16E828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endParaRPr lang="en-IN" b="0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time-invariant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02F-4F9D-4545-B054-FED16E82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  <a:blipFill>
                <a:blip r:embed="rId2"/>
                <a:stretch>
                  <a:fillRect l="-1217" t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0BC61-0946-4936-9ADE-5BF96669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7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106E02F-4F9D-4545-B054-FED16E828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𝒏𝒙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≠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time-variant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𝒚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𝒙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e>
                    </m:d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𝑥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−1</m:t>
                        </m:r>
                      </m:e>
                    </m:d>
                  </m:oMath>
                </a14:m>
                <a:endParaRPr lang="en-IN" b="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N" i="1">
                              <a:latin typeface="Cambria Math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𝑥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N" i="1">
                              <a:latin typeface="Cambria Math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𝑘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system is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time-invariant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02F-4F9D-4545-B054-FED16E828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5077"/>
                <a:ext cx="10515600" cy="5121886"/>
              </a:xfrm>
              <a:blipFill>
                <a:blip r:embed="rId2"/>
                <a:stretch>
                  <a:fillRect l="-1217" t="-2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0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3CDCCA-52CC-410F-913D-E96990AA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647749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versus unstable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155E546-A9F9-4036-966F-5F58CED16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009"/>
                <a:ext cx="10515600" cy="5135954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arbitrary relaxed system is said to be bounded input and bounded output (BIBO) stable if and only if bounded input produces a bounded output otherwise unstable.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itchFamily="18" charset="0"/>
                  </a:rPr>
                  <a:t>An signal x(t) is said to  be bounded if it satisfies the condition |x(t)|≤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Mx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cs typeface="Calibri"/>
                      </a:rPr>
                      <m:t>∞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for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all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t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.</m:t>
                    </m:r>
                  </m:oMath>
                </a14:m>
                <a:endParaRPr lang="en-US" b="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b="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Similarly, the output signal is bounded if it satisfies the condition |y(t)|≤ My&lt;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cs typeface="Calibri"/>
                      </a:rPr>
                      <m:t>∞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for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all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cs typeface="Calibri"/>
                      </a:rPr>
                      <m:t>t</m:t>
                    </m:r>
                    <m:r>
                      <a:rPr lang="en-US" b="0" i="0" smtClean="0">
                        <a:latin typeface="Cambria Math"/>
                        <a:cs typeface="Calibri"/>
                      </a:rPr>
                      <m:t>.</m:t>
                    </m:r>
                  </m:oMath>
                </a14:m>
                <a:endParaRPr lang="en-US" b="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5E546-A9F9-4036-966F-5F58CED16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009"/>
                <a:ext cx="10515600" cy="5135954"/>
              </a:xfrm>
              <a:blipFill>
                <a:blip r:embed="rId2"/>
                <a:stretch>
                  <a:fillRect l="-1043" t="-2138" r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581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Typical stable and unstable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685926"/>
            <a:ext cx="20859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41140" y="202513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4764" y="202513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Bounded Input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36" y="4191001"/>
            <a:ext cx="20859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22948" y="444224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Bounded 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1475" y="456677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3696" y="2209800"/>
            <a:ext cx="1211825" cy="6418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Stable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7801" y="4491953"/>
            <a:ext cx="1211825" cy="5927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Unstable system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27846" y="2557462"/>
            <a:ext cx="1037918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15249" y="4833528"/>
            <a:ext cx="1037918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865676"/>
            <a:ext cx="2600325" cy="148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135731" y="1496343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567640" y="2530733"/>
            <a:ext cx="51895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31076" y="4721942"/>
            <a:ext cx="51895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35" y="4221880"/>
            <a:ext cx="33432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432183" y="198764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Bounded output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74472" y="403721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Unbounded output</a:t>
            </a:r>
          </a:p>
        </p:txBody>
      </p:sp>
    </p:spTree>
    <p:extLst>
      <p:ext uri="{BB962C8B-B14F-4D97-AF65-F5344CB8AC3E}">
        <p14:creationId xmlns:p14="http://schemas.microsoft.com/office/powerpoint/2010/main" val="368183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BED6D9-0270-4A49-866C-45D695B5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13170EA-7E8B-403B-9EFB-B5DE5F183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parabolic function: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unit parabolic function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IN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mr>
                      </m:m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170EA-7E8B-403B-9EFB-B5DE5F183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D176F3-10EF-4334-8EE9-BEE57F0A1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30" y="3298348"/>
            <a:ext cx="2579884" cy="23638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7E1561-3633-43DF-95CB-1B2C9383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8569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4394C-3C20-47C2-A2D1-C68EBE06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for stability for a system having transfer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C243FDB-970C-4AD9-A2D8-C8547BA3E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continuous time system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stable</a:t>
                </a:r>
              </a:p>
              <a:p>
                <a:pPr marL="0" indent="0">
                  <a:buNone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&lt;∞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For discrete time system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stable </a:t>
                </a:r>
              </a:p>
              <a:p>
                <a:pPr marL="0" indent="0">
                  <a:buNone/>
                </a:pPr>
                <a:r>
                  <a:rPr lang="en-IN" dirty="0"/>
                  <a:t>If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43FDB-970C-4AD9-A2D8-C8547BA3E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322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14D99-08C7-4A3E-B82F-5F670E7A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EAC8E58-7692-4E13-BC0C-EBBDAD60A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01859"/>
                <a:ext cx="10515600" cy="5431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whether the system are stable or not?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/>
                  <a:t>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a&lt;1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b="1" dirty="0"/>
                  <a:t>2.Q.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+155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stable.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AC8E58-7692-4E13-BC0C-EBBDAD60A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01859"/>
                <a:ext cx="10515600" cy="5431375"/>
              </a:xfrm>
              <a:blipFill>
                <a:blip r:embed="rId2"/>
                <a:stretch>
                  <a:fillRect l="-1217" t="-2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032EA2C0-31A1-41FC-85C3-B9F8D9C5B027}"/>
                  </a:ext>
                </a:extLst>
              </p:cNvPr>
              <p:cNvSpPr txBox="1"/>
              <p:nvPr/>
            </p:nvSpPr>
            <p:spPr>
              <a:xfrm>
                <a:off x="8201463" y="2960634"/>
                <a:ext cx="3703319" cy="93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2EA2C0-31A1-41FC-85C3-B9F8D9C5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463" y="2960634"/>
                <a:ext cx="3703319" cy="936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8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1C436-D859-4794-8276-E12FB89A5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28"/>
            <a:ext cx="10515600" cy="661817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A827BA9-085E-4C5C-8024-97303420F7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3889"/>
                <a:ext cx="10515600" cy="50093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I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a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more than 1. so summation will be infinite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b="1" dirty="0"/>
                  <a:t>4.Q.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−6|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-1=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IN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en-IN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27BA9-085E-4C5C-8024-97303420F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3889"/>
                <a:ext cx="10515600" cy="5009345"/>
              </a:xfrm>
              <a:blipFill>
                <a:blip r:embed="rId2"/>
                <a:stretch>
                  <a:fillRect l="-1217" t="-2798" b="-1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B231389-18AA-4A17-AD31-0A8B426943FE}"/>
                  </a:ext>
                </a:extLst>
              </p:cNvPr>
              <p:cNvSpPr txBox="1"/>
              <p:nvPr/>
            </p:nvSpPr>
            <p:spPr>
              <a:xfrm>
                <a:off x="8071338" y="853524"/>
                <a:ext cx="3970606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</m:oMath>
                </a14:m>
                <a:r>
                  <a:rPr lang="en-I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for a&lt;1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31389-18AA-4A17-AD31-0A8B4269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8" y="853524"/>
                <a:ext cx="3970606" cy="703013"/>
              </a:xfrm>
              <a:prstGeom prst="rect">
                <a:avLst/>
              </a:prstGeom>
              <a:blipFill>
                <a:blip r:embed="rId3"/>
                <a:stretch>
                  <a:fillRect b="-10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163819F-C7A6-48DA-A442-AAEB3939E2E2}"/>
                  </a:ext>
                </a:extLst>
              </p:cNvPr>
              <p:cNvSpPr txBox="1"/>
              <p:nvPr/>
            </p:nvSpPr>
            <p:spPr>
              <a:xfrm>
                <a:off x="8338625" y="3260195"/>
                <a:ext cx="3703319" cy="93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63819F-C7A6-48DA-A442-AAEB3939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25" y="3260195"/>
                <a:ext cx="3703319" cy="936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3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F6826-02FC-45D1-9869-7991A72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6270D5-E994-4B50-A767-58C1F3A230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01860"/>
                <a:ext cx="10515600" cy="53751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5.Q.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IN" dirty="0"/>
                                <m:t> 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bSup>
                      <m:sSubSupPr>
                        <m:ctrlPr>
                          <a:rPr lang="en-IN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As,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&lt;∞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 so system is </a:t>
                </a:r>
                <a:r>
                  <a:rPr lang="en-IN" dirty="0">
                    <a:solidFill>
                      <a:srgbClr val="FF0000"/>
                    </a:solidFill>
                  </a:rPr>
                  <a:t>stable</a:t>
                </a:r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r>
                  <a:rPr lang="en-IN" b="1" dirty="0"/>
                  <a:t>6.Q.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IN" dirty="0"/>
                                <m:t> 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  <m:nary>
                      <m:nary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−[</m:t>
                    </m:r>
                    <m:nary>
                      <m:naryPr>
                        <m:limLoc m:val="undOvr"/>
                        <m:ctrlPr>
                          <a:rPr lang="en-IN" b="0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f>
                      <m:f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nary>
                      <m:naryPr>
                        <m:ctrlPr>
                          <a:rPr lang="en-IN" i="1" dirty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IN" dirty="0"/>
                  <a:t>)dt ]=-t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IN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=1, As,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&lt;∞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 so system is </a:t>
                </a:r>
                <a:r>
                  <a:rPr lang="en-IN" dirty="0">
                    <a:solidFill>
                      <a:srgbClr val="FF0000"/>
                    </a:solidFill>
                  </a:rPr>
                  <a:t>stable</a:t>
                </a:r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270D5-E994-4B50-A767-58C1F3A23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01860"/>
                <a:ext cx="10515600" cy="5375104"/>
              </a:xfrm>
              <a:blipFill>
                <a:blip r:embed="rId2"/>
                <a:stretch>
                  <a:fillRect l="-1217" t="-17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BD75126B-C584-4994-A38A-CB46D0F1394E}"/>
                  </a:ext>
                </a:extLst>
              </p:cNvPr>
              <p:cNvSpPr txBox="1"/>
              <p:nvPr/>
            </p:nvSpPr>
            <p:spPr>
              <a:xfrm>
                <a:off x="6888480" y="5512369"/>
                <a:ext cx="5303520" cy="1087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FF0000"/>
                              </a:solidFill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func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 </m:t>
                      </m:r>
                    </m:oMath>
                  </m:oMathPara>
                </a14:m>
                <a:endParaRPr lang="en-IN" sz="2800" b="0" i="1" dirty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𝐴𝑐𝑐𝑜𝑟𝑑𝑖𝑛𝑔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h𝑜𝑠𝑝𝑖𝑡𝑎𝑙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𝑟𝑢𝑙𝑒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5126B-C584-4994-A38A-CB46D0F1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80" y="5512369"/>
                <a:ext cx="5303520" cy="1087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81E13777-A982-47E2-945D-F74E80A77917}"/>
                  </a:ext>
                </a:extLst>
              </p:cNvPr>
              <p:cNvSpPr txBox="1"/>
              <p:nvPr/>
            </p:nvSpPr>
            <p:spPr>
              <a:xfrm>
                <a:off x="8201463" y="2960634"/>
                <a:ext cx="3703319" cy="947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E13777-A982-47E2-945D-F74E80A7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463" y="2960634"/>
                <a:ext cx="3703319" cy="947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296186-DF62-4A95-AE04-07EB0541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943673E-5E34-4B29-AC83-91687C5DF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145"/>
                <a:ext cx="10515600" cy="51078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7.Q.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I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sSubSup>
                      <m:sSubSupPr>
                        <m:ctrlPr>
                          <a:rPr lang="en-I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&lt;∞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8.Q.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d>
                      <m:dPr>
                        <m:ctrlPr>
                          <a:rPr lang="en-IN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IN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IN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IN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I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system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43673E-5E34-4B29-AC83-91687C5DF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145"/>
                <a:ext cx="10515600" cy="5107818"/>
              </a:xfrm>
              <a:blipFill>
                <a:blip r:embed="rId2"/>
                <a:stretch>
                  <a:fillRect l="-1217" t="-16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8914FBFA-95F9-43B8-A50E-EB11875E90F0}"/>
                  </a:ext>
                </a:extLst>
              </p:cNvPr>
              <p:cNvSpPr txBox="1"/>
              <p:nvPr/>
            </p:nvSpPr>
            <p:spPr>
              <a:xfrm>
                <a:off x="8271802" y="595554"/>
                <a:ext cx="3703319" cy="947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14FBFA-95F9-43B8-A50E-EB11875E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802" y="595554"/>
                <a:ext cx="3703319" cy="947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0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5415"/>
            <a:ext cx="10669172" cy="5000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stable or not  : 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for a finite input, we cannot expect a finite output.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we will put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)=2⇒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not a finite value because we do not know the value of t.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it can be ranged from anywhere.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this system is not stable. It is an 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24636707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055"/>
            <a:ext cx="10515600" cy="662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31837"/>
            <a:ext cx="10837985" cy="53943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i="1" dirty="0">
                <a:solidFill>
                  <a:srgbClr val="FF0000"/>
                </a:solidFill>
              </a:rPr>
              <a:t>Check whether stable or not  : y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)=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)/</a:t>
            </a:r>
            <a:r>
              <a:rPr lang="en-US" b="1" dirty="0" err="1">
                <a:solidFill>
                  <a:srgbClr val="FF0000"/>
                </a:solidFill>
              </a:rPr>
              <a:t>sin</a:t>
            </a:r>
            <a:r>
              <a:rPr lang="en-US" b="1" i="1" dirty="0" err="1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The sine function has a definite range from -1 to +1</a:t>
            </a:r>
          </a:p>
          <a:p>
            <a:pPr algn="just"/>
            <a:r>
              <a:rPr lang="en-US" dirty="0"/>
              <a:t>But here, it is present in the denominator. </a:t>
            </a:r>
          </a:p>
          <a:p>
            <a:pPr algn="just"/>
            <a:r>
              <a:rPr lang="en-US" dirty="0"/>
              <a:t>So, in worst case scenario, if we put t = 0 and sine function becomes zero.</a:t>
            </a:r>
          </a:p>
          <a:p>
            <a:pPr algn="just"/>
            <a:r>
              <a:rPr lang="en-US" dirty="0"/>
              <a:t>Then the whole system will tend to infinity. </a:t>
            </a:r>
            <a:r>
              <a:rPr lang="en-US" dirty="0">
                <a:solidFill>
                  <a:srgbClr val="0070C0"/>
                </a:solidFill>
              </a:rPr>
              <a:t>Therefore, this type of system is not at all stable. Obviously, this is an unstable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86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1"/>
            <a:ext cx="10515600" cy="61897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801859"/>
            <a:ext cx="11324492" cy="49433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Check whether </a:t>
            </a:r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)=</a:t>
            </a:r>
            <a:r>
              <a:rPr lang="en-US" b="1" dirty="0" err="1">
                <a:solidFill>
                  <a:srgbClr val="FF0000"/>
                </a:solidFill>
              </a:rPr>
              <a:t>sin</a:t>
            </a:r>
            <a:r>
              <a:rPr lang="en-US" b="1" i="1" dirty="0" err="1">
                <a:solidFill>
                  <a:srgbClr val="FF0000"/>
                </a:solidFill>
              </a:rPr>
              <a:t>t</a:t>
            </a:r>
            <a:r>
              <a:rPr lang="en-US" b="1" dirty="0" err="1">
                <a:solidFill>
                  <a:srgbClr val="FF0000"/>
                </a:solidFill>
              </a:rPr>
              <a:t>.</a:t>
            </a:r>
            <a:r>
              <a:rPr lang="en-US" b="1" i="1" dirty="0" err="1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 is stable or not.</a:t>
            </a:r>
          </a:p>
          <a:p>
            <a:r>
              <a:rPr lang="en-US" sz="3000" dirty="0"/>
              <a:t>Suppose, we have taken the value of x(</a:t>
            </a:r>
            <a:r>
              <a:rPr lang="en-US" sz="3000" i="1" dirty="0"/>
              <a:t>t</a:t>
            </a:r>
            <a:r>
              <a:rPr lang="en-US" sz="3000" dirty="0"/>
              <a:t>) as 3. </a:t>
            </a:r>
          </a:p>
          <a:p>
            <a:endParaRPr lang="en-US" sz="3000" dirty="0"/>
          </a:p>
          <a:p>
            <a:r>
              <a:rPr lang="en-US" sz="3000" dirty="0"/>
              <a:t>Here, sine function has been multiplied with it and maximum and minimum value of sine function varies between -1 to +1.</a:t>
            </a:r>
          </a:p>
          <a:p>
            <a:endParaRPr lang="en-US" sz="3000" dirty="0"/>
          </a:p>
          <a:p>
            <a:r>
              <a:rPr lang="en-US" sz="3000" dirty="0"/>
              <a:t>Therefore, the maximum and minimum value of the whole function will also vary between -3 and +3. </a:t>
            </a:r>
          </a:p>
          <a:p>
            <a:endParaRPr lang="en-US" sz="3000" dirty="0"/>
          </a:p>
          <a:p>
            <a:r>
              <a:rPr lang="en-US" b="1" dirty="0">
                <a:solidFill>
                  <a:srgbClr val="0070C0"/>
                </a:solidFill>
              </a:rPr>
              <a:t>Thus, the system is stable because here we are getting a bounded input for a bounded output.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926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Check whether stable or not: 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y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)=</a:t>
            </a:r>
            <a:r>
              <a:rPr lang="en-US" b="1" i="1" dirty="0">
                <a:solidFill>
                  <a:srgbClr val="FF0000"/>
                </a:solidFill>
              </a:rPr>
              <a:t>x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i="1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)+10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Here, for a definite bounded input, we can get definite bounded output.	 i.e. if we put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)=2,</a:t>
            </a:r>
            <a:r>
              <a:rPr lang="en-US" i="1" dirty="0"/>
              <a:t>y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)=12 which is bounded in nature. </a:t>
            </a:r>
          </a:p>
          <a:p>
            <a:r>
              <a:rPr lang="en-US" b="1" dirty="0">
                <a:solidFill>
                  <a:srgbClr val="0070C0"/>
                </a:solidFill>
              </a:rPr>
              <a:t>Therefore, the system is stable.</a:t>
            </a:r>
          </a:p>
        </p:txBody>
      </p:sp>
    </p:spTree>
    <p:extLst>
      <p:ext uri="{BB962C8B-B14F-4D97-AF65-F5344CB8AC3E}">
        <p14:creationId xmlns:p14="http://schemas.microsoft.com/office/powerpoint/2010/main" val="19614633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Check whether stable or not: 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1752601"/>
            <a:ext cx="17430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12" y="2438401"/>
            <a:ext cx="6231989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8323" y="4361052"/>
            <a:ext cx="5611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Obviously, this is an unstable system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249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48F40E-E5D0-4C16-BF53-B23E3177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522937-32D3-4B6A-8771-2AC95638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impulse function: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impulse function is defined as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of unit impulse function is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DE207A7-AA66-4050-BA3E-6B926C8FA2A6}"/>
                  </a:ext>
                </a:extLst>
              </p:cNvPr>
              <p:cNvSpPr txBox="1"/>
              <p:nvPr/>
            </p:nvSpPr>
            <p:spPr>
              <a:xfrm>
                <a:off x="3046828" y="2756204"/>
                <a:ext cx="6098344" cy="93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)=1 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E207A7-AA66-4050-BA3E-6B926C8FA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28" y="2756204"/>
                <a:ext cx="6098344" cy="936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32DEE1-9EC0-4543-AF2B-840EA207C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134" y="3530838"/>
            <a:ext cx="3473147" cy="2185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7C6327-597F-44E3-9BDE-6F0BBE6A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9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942CB-AF0D-4327-8668-69A7092E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82"/>
            <a:ext cx="10515600" cy="788426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3A9EAE3-159D-4939-8CD7-7DC38856C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726" y="998808"/>
                <a:ext cx="10515600" cy="54051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 of unit impulse:-</a:t>
                </a:r>
              </a:p>
              <a:p>
                <a:pPr marL="571500" indent="-571500">
                  <a:buAutoNum type="romanU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(0)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 </a:t>
                </a:r>
              </a:p>
              <a:p>
                <a:pPr marL="571500" indent="-571500">
                  <a:buAutoNum type="romanUcPeriod"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value of 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 than 0 is 0. When t=0,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)=1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</m:e>
                            </m:mr>
                          </m:m>
                        </m:e>
                      </m:nary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nary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0+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+0=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(proved)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9EAE3-159D-4939-8CD7-7DC38856C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726" y="998808"/>
                <a:ext cx="10515600" cy="5405169"/>
              </a:xfrm>
              <a:blipFill>
                <a:blip r:embed="rId2"/>
                <a:stretch>
                  <a:fillRect l="-1159" t="-2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351EE08-B502-403C-8C44-00A49DD69B60}"/>
                  </a:ext>
                </a:extLst>
              </p:cNvPr>
              <p:cNvSpPr txBox="1"/>
              <p:nvPr/>
            </p:nvSpPr>
            <p:spPr>
              <a:xfrm>
                <a:off x="1969476" y="2079825"/>
                <a:ext cx="3447757" cy="936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)=1 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51EE08-B502-403C-8C44-00A49DD69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76" y="2079825"/>
                <a:ext cx="3447757" cy="936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B88F5F-98FE-4316-A641-13F3F0B3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6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16010-ED10-4842-80F2-AE173ED7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F3FDB87-6F8E-46EB-B9F3-58A13F50B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2025"/>
                <a:ext cx="10515600" cy="49249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II.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 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otherwise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FDB87-6F8E-46EB-B9F3-58A13F50B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2025"/>
                <a:ext cx="10515600" cy="4924938"/>
              </a:xfrm>
              <a:blipFill>
                <a:blip r:embed="rId2"/>
                <a:stretch>
                  <a:fillRect l="-1217" t="-22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761262-0641-4B75-BB46-DDF0DE9E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1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73A60C-08AF-4EC6-A067-7D249F8D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9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8D994DC-881A-41A2-AD4D-BC2C89AAE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2026"/>
                <a:ext cx="10515600" cy="49812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III.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 smtClean="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i="1" smtClean="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Proof: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otherwise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dirty="0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So,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mr>
                        </m:m>
                      </m:e>
                    </m:nary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limLoc m:val="undOvr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   Let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limLoc m:val="undOvr"/>
                        <m:ctrlPr>
                          <a:rPr lang="en-I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=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.1=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(proved)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IV.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994DC-881A-41A2-AD4D-BC2C89AAE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2026"/>
                <a:ext cx="10515600" cy="4981207"/>
              </a:xfrm>
              <a:blipFill>
                <a:blip r:embed="rId2"/>
                <a:stretch>
                  <a:fillRect l="-1217" t="-7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A3122B-3561-4401-AC18-DDF6F6E3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7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1DD2BF-F8E7-4615-B428-49AB8210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756"/>
            <a:ext cx="10515600" cy="81656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C0D82A2-2E2E-41A8-BCD5-92752893D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9317"/>
                <a:ext cx="10515600" cy="50876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Rectangular Pulse function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rectangular pulse function is defined 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D82A2-2E2E-41A8-BCD5-92752893D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9317"/>
                <a:ext cx="10515600" cy="5087646"/>
              </a:xfrm>
              <a:blipFill>
                <a:blip r:embed="rId2"/>
                <a:stretch>
                  <a:fillRect l="-1217" t="-2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AA3750-2329-482F-9497-06C7E3DF9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24" y="2475021"/>
            <a:ext cx="3819672" cy="37019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343C0FF-29E1-4232-BF00-3CDB543A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47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B09E8-2D02-4883-A2E4-024AFF7D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99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Unit-1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Signals and Systems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0DAB74-A81D-4B0B-8DE8-393FA26A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28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0AD3F-158F-4DDE-AB5E-63BAB1D8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A801A3C-D7A0-4DC9-A2B5-6D70F1919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3040"/>
                <a:ext cx="10515600" cy="47139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Triangular pulse function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unit triangular pulse function is defined 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IN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01A3C-D7A0-4DC9-A2B5-6D70F1919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3040"/>
                <a:ext cx="10515600" cy="4713923"/>
              </a:xfrm>
              <a:blipFill>
                <a:blip r:embed="rId2"/>
                <a:stretch>
                  <a:fillRect l="-1217" t="-21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670FAC4-1774-4EC0-ACB2-11A34C1C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39" y="2999106"/>
            <a:ext cx="4636258" cy="31778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0CC384-CBDF-4B9B-8002-5847B280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65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F24851-A927-4012-B85F-CC43491E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25"/>
            <a:ext cx="10515600" cy="746223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23F012A-5ADF-4B26-BF35-4CF26A56DF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9822"/>
                <a:ext cx="10515600" cy="4967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Sinusoidal function 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continuous time sinusoidal signal is given by</a:t>
                </a:r>
              </a:p>
              <a:p>
                <a:pPr marL="0" indent="0">
                  <a:buNone/>
                </a:pPr>
                <a:endParaRPr lang="en-IN" sz="2800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2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frequency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phase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T=time period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F012A-5ADF-4B26-BF35-4CF26A56DF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9822"/>
                <a:ext cx="10515600" cy="4967141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B25E3CF-D7D9-4171-B5A0-54085FF137DE}"/>
              </a:ext>
            </a:extLst>
          </p:cNvPr>
          <p:cNvGrpSpPr/>
          <p:nvPr/>
        </p:nvGrpSpPr>
        <p:grpSpPr>
          <a:xfrm>
            <a:off x="8655221" y="1894961"/>
            <a:ext cx="3354998" cy="2912403"/>
            <a:chOff x="8655221" y="1894961"/>
            <a:chExt cx="3354998" cy="29124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0D0AEF6A-1963-42B2-8141-46B888C9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221" y="2050635"/>
              <a:ext cx="3354998" cy="27567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A278DECC-57F6-48BA-9F93-5C758BBF9EBE}"/>
                    </a:ext>
                  </a:extLst>
                </p:cNvPr>
                <p:cNvSpPr txBox="1"/>
                <p:nvPr/>
              </p:nvSpPr>
              <p:spPr>
                <a:xfrm>
                  <a:off x="10094872" y="1894961"/>
                  <a:ext cx="1058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278DECC-57F6-48BA-9F93-5C758BBF9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4872" y="1894961"/>
                  <a:ext cx="105809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718EA69-3677-439F-840F-66EB387233D7}"/>
                  </a:ext>
                </a:extLst>
              </p:cNvPr>
              <p:cNvSpPr txBox="1"/>
              <p:nvPr/>
            </p:nvSpPr>
            <p:spPr>
              <a:xfrm>
                <a:off x="1440693" y="2410097"/>
                <a:ext cx="32494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18EA69-3677-439F-840F-66EB3872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93" y="2410097"/>
                <a:ext cx="324941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2311F15-4056-4247-ACA2-B972A5E0A2F9}"/>
                  </a:ext>
                </a:extLst>
              </p:cNvPr>
              <p:cNvSpPr txBox="1"/>
              <p:nvPr/>
            </p:nvSpPr>
            <p:spPr>
              <a:xfrm>
                <a:off x="1440692" y="2996658"/>
                <a:ext cx="233447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311F15-4056-4247-ACA2-B972A5E0A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92" y="2996658"/>
                <a:ext cx="2334474" cy="430887"/>
              </a:xfrm>
              <a:prstGeom prst="rect">
                <a:avLst/>
              </a:prstGeom>
              <a:blipFill>
                <a:blip r:embed="rId6"/>
                <a:stretch>
                  <a:fillRect l="-261" t="-25714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BDE5D9-4ED4-4AEC-A8E6-73DF32CF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9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9BAEEA-4392-4BF8-97C2-D5A801FF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2194438-1A01-4CAC-81BA-978A82774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6942"/>
                <a:ext cx="10515600" cy="51500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exponential signals: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real exponential signal is defined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𝑎𝑡</m:t>
                        </m:r>
                      </m:sup>
                    </m:sSup>
                  </m:oMath>
                </a14:m>
                <a:endParaRPr lang="en-IN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a=0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a&gt;1 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exponentially growing signal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a&lt;1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exponentially decaying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94438-1A01-4CAC-81BA-978A82774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6942"/>
                <a:ext cx="10515600" cy="5150021"/>
              </a:xfrm>
              <a:blipFill>
                <a:blip r:embed="rId2"/>
                <a:stretch>
                  <a:fillRect l="-1217" t="-20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41E147-095F-480C-8527-1A1D3C7A8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4489075"/>
            <a:ext cx="2726274" cy="227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78AF17-4C9F-4EF0-891F-3A51543E8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20" y="1584790"/>
            <a:ext cx="2224308" cy="209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C391D5F-3EB6-49A1-AC3B-4D3D83FEF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17" y="3429000"/>
            <a:ext cx="2726274" cy="2491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942447-245D-43AC-A24A-9791C9CF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61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B5D1F-1448-40A5-8E88-A959105F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ECF708-B0FA-4327-8720-A00855B571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9822"/>
                <a:ext cx="10515600" cy="49671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 exponential signal: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general representation of complex exponential signal is given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complex variable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IN" b="0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𝑗𝑠𝑖𝑛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𝑗𝑠𝑖𝑛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(pure Dc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ECF708-B0FA-4327-8720-A00855B571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9822"/>
                <a:ext cx="10515600" cy="4967141"/>
              </a:xfrm>
              <a:blipFill>
                <a:blip r:embed="rId2"/>
                <a:stretch>
                  <a:fillRect l="-1217" t="-2086" r="-1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D30AEF-3370-4EB9-8661-D5484FAA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15" y="4187825"/>
            <a:ext cx="2295525" cy="2101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14EC933-C717-426F-99C9-E59C5522A2EA}"/>
              </a:ext>
            </a:extLst>
          </p:cNvPr>
          <p:cNvGrpSpPr/>
          <p:nvPr/>
        </p:nvGrpSpPr>
        <p:grpSpPr>
          <a:xfrm>
            <a:off x="7283019" y="3562657"/>
            <a:ext cx="4691743" cy="3103261"/>
            <a:chOff x="7283019" y="3562657"/>
            <a:chExt cx="4691743" cy="3103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5EFE71A5-E2CF-4A17-B977-B0CB1D51C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019" y="3562657"/>
              <a:ext cx="2703285" cy="31032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AF0F4F1-F9C5-4C95-9119-8F2F9BB72A71}"/>
                </a:ext>
              </a:extLst>
            </p:cNvPr>
            <p:cNvSpPr txBox="1"/>
            <p:nvPr/>
          </p:nvSpPr>
          <p:spPr>
            <a:xfrm>
              <a:off x="9537814" y="4049486"/>
              <a:ext cx="24369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Decays exponentially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B6220C2-04AB-420E-910B-2DED9C74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62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D9474-584F-4FD2-B2E2-7772F7FD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49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continuous time signals (cont.)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DBBFCE8-F826-4EDF-8825-A16B0F758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16" y="4581525"/>
            <a:ext cx="2466975" cy="17145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2D7BF56-59A9-446F-8873-571CC0E66273}"/>
              </a:ext>
            </a:extLst>
          </p:cNvPr>
          <p:cNvGrpSpPr/>
          <p:nvPr/>
        </p:nvGrpSpPr>
        <p:grpSpPr>
          <a:xfrm>
            <a:off x="1038891" y="1854926"/>
            <a:ext cx="4337200" cy="2312124"/>
            <a:chOff x="1038891" y="1854926"/>
            <a:chExt cx="4337200" cy="23121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DD65637-3156-441B-AE83-8F7532C19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891" y="1995485"/>
              <a:ext cx="2580077" cy="21715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73CEEE6-CBF2-4F29-857B-3EFDE30D9B19}"/>
                </a:ext>
              </a:extLst>
            </p:cNvPr>
            <p:cNvSpPr txBox="1"/>
            <p:nvPr/>
          </p:nvSpPr>
          <p:spPr>
            <a:xfrm>
              <a:off x="2939143" y="1854926"/>
              <a:ext cx="24369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Increases exponentially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27E7BF0-18DB-41D3-97D8-506DCE5C74E5}"/>
              </a:ext>
            </a:extLst>
          </p:cNvPr>
          <p:cNvGrpSpPr/>
          <p:nvPr/>
        </p:nvGrpSpPr>
        <p:grpSpPr>
          <a:xfrm>
            <a:off x="5639573" y="1685050"/>
            <a:ext cx="4194071" cy="2315379"/>
            <a:chOff x="5639573" y="1685050"/>
            <a:chExt cx="4194071" cy="23153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21A6B0D-51DB-4C46-A6AF-E4FFAF92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73" y="2162104"/>
              <a:ext cx="2352675" cy="18383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E2D4591-6DDA-4204-A6C2-5B86CE1589DA}"/>
                </a:ext>
              </a:extLst>
            </p:cNvPr>
            <p:cNvSpPr txBox="1"/>
            <p:nvPr/>
          </p:nvSpPr>
          <p:spPr>
            <a:xfrm>
              <a:off x="7396696" y="1685050"/>
              <a:ext cx="24369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sinusoidal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6C5E3CB-0634-4DE6-90E3-E3AA4ACD6D33}"/>
                  </a:ext>
                </a:extLst>
              </p:cNvPr>
              <p:cNvSpPr txBox="1"/>
              <p:nvPr/>
            </p:nvSpPr>
            <p:spPr>
              <a:xfrm>
                <a:off x="3970641" y="4053780"/>
                <a:ext cx="243694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Growing Sinusoidal 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C5E3CB-0634-4DE6-90E3-E3AA4ACD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41" y="4053780"/>
                <a:ext cx="2436948" cy="1384995"/>
              </a:xfrm>
              <a:prstGeom prst="rect">
                <a:avLst/>
              </a:prstGeom>
              <a:blipFill>
                <a:blip r:embed="rId5"/>
                <a:stretch>
                  <a:fillRect l="-5000" t="-4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7347BF6-6F1F-4795-AE52-EA05BEDE7554}"/>
              </a:ext>
            </a:extLst>
          </p:cNvPr>
          <p:cNvGrpSpPr/>
          <p:nvPr/>
        </p:nvGrpSpPr>
        <p:grpSpPr>
          <a:xfrm>
            <a:off x="7174931" y="4013331"/>
            <a:ext cx="4458227" cy="2160400"/>
            <a:chOff x="7174931" y="4013331"/>
            <a:chExt cx="4458227" cy="2160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E4205DE1-872E-431D-AC9E-C9D03F7C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931" y="4649731"/>
              <a:ext cx="1819275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FE5CFBD-9B27-4E22-9848-03EFF80AF2F5}"/>
                </a:ext>
              </a:extLst>
            </p:cNvPr>
            <p:cNvSpPr txBox="1"/>
            <p:nvPr/>
          </p:nvSpPr>
          <p:spPr>
            <a:xfrm>
              <a:off x="9196210" y="4013331"/>
              <a:ext cx="24369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Decaying Sinusoidal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B56A3CF-6926-481E-BA9C-685A412F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9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8221" y="304221"/>
            <a:ext cx="2576195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C2CB8"/>
                </a:solidFill>
              </a:rPr>
              <a:t>Sinc</a:t>
            </a:r>
            <a:r>
              <a:rPr spc="-75" dirty="0">
                <a:solidFill>
                  <a:srgbClr val="2C2CB8"/>
                </a:solidFill>
              </a:rPr>
              <a:t> </a:t>
            </a:r>
            <a:r>
              <a:rPr spc="-5" dirty="0">
                <a:solidFill>
                  <a:srgbClr val="2C2CB8"/>
                </a:solidFill>
              </a:rPr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86201" y="2483023"/>
            <a:ext cx="5083809" cy="280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75529" y="1543051"/>
            <a:ext cx="111506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75" dirty="0">
                <a:latin typeface="Times New Roman"/>
                <a:cs typeface="Times New Roman"/>
              </a:rPr>
              <a:t>sinc</a:t>
            </a:r>
            <a:r>
              <a:rPr sz="4725" spc="-112" baseline="-2645" dirty="0">
                <a:latin typeface="Symbol"/>
                <a:cs typeface="Symbol"/>
              </a:rPr>
              <a:t></a:t>
            </a:r>
            <a:r>
              <a:rPr sz="4725" spc="-112" baseline="-264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-465" dirty="0">
                <a:latin typeface="Times New Roman"/>
                <a:cs typeface="Times New Roman"/>
              </a:rPr>
              <a:t> </a:t>
            </a:r>
            <a:r>
              <a:rPr sz="4725" spc="-869" baseline="-2645" dirty="0">
                <a:latin typeface="Symbol"/>
                <a:cs typeface="Symbol"/>
              </a:rPr>
              <a:t></a:t>
            </a:r>
            <a:r>
              <a:rPr sz="4725" spc="-869" baseline="-26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0279" y="1242315"/>
            <a:ext cx="957580" cy="102679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algn="ctr">
              <a:spcBef>
                <a:spcPts val="725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sin</a:t>
            </a:r>
            <a:r>
              <a:rPr sz="2400" u="heavy" spc="-3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725" u="heavy" spc="-869" baseline="-26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4725" u="heavy" spc="-667" baseline="-26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50" u="heavy" spc="-3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450" u="heavy" spc="-3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400" i="1" u="heavy" spc="-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725" u="heavy" spc="-869" baseline="-264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4725" u="heavy" spc="-607" baseline="-26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4725" baseline="-2645" dirty="0">
              <a:latin typeface="Times New Roman"/>
              <a:cs typeface="Times New Roman"/>
            </a:endParaRPr>
          </a:p>
          <a:p>
            <a:pPr marR="31750" algn="ctr">
              <a:spcBef>
                <a:spcPts val="530"/>
              </a:spcBef>
            </a:pPr>
            <a:r>
              <a:rPr sz="2450" spc="-30" dirty="0">
                <a:latin typeface="Symbol"/>
                <a:cs typeface="Symbol"/>
              </a:rPr>
              <a:t></a:t>
            </a:r>
            <a:r>
              <a:rPr sz="2450" spc="-3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085067-1875-424F-8405-3ABE072EA2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0E302-E399-4097-AD3B-D8343334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EE5618D-4BD7-4476-9691-CA786F2E9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010"/>
                <a:ext cx="10515600" cy="513595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Calculate the value of the followings: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1.Q-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sSup>
                                    <m:sSupPr>
                                      <m:ctrlPr>
                                        <a:rPr lang="en-IN" b="1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I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Ans-  As we know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)=1 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mr>
                      <m:m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=0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t=10,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−10)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−10)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IN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−10)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Q-</a:t>
                </a:r>
                <a:r>
                  <a:rPr lang="en-IN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Ans- At t=3,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=9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618D-4BD7-4476-9691-CA786F2E9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010"/>
                <a:ext cx="10515600" cy="5135953"/>
              </a:xfrm>
              <a:blipFill>
                <a:blip r:embed="rId2"/>
                <a:stretch>
                  <a:fillRect l="-1217" t="-2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17090E0-5709-45FC-A5C6-D9E41537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5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F8FA3E-F4DE-46BA-B421-E25FE89A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791"/>
            <a:ext cx="10515600" cy="64867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E0CC4EB-12A2-4648-9A55-19D4DC9F2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8469"/>
                <a:ext cx="10515600" cy="524849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3 Q-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IN" b="1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 At t=0,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sin0=0,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Q-</a:t>
                </a:r>
                <a:r>
                  <a:rPr lang="en-IN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A-At t=-3,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+3)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Q-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A-At t=3,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−5)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−3)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e>
                            </m:mr>
                          </m:m>
                        </m:e>
                      </m:nary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0CC4EB-12A2-4648-9A55-19D4DC9F2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8469"/>
                <a:ext cx="10515600" cy="5248494"/>
              </a:xfrm>
              <a:blipFill>
                <a:blip r:embed="rId2"/>
                <a:stretch>
                  <a:fillRect l="-1043" t="-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F40D06-F2E3-4617-90BC-B1715CCB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6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F90B3-A709-4302-9F93-C78537C1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C94FB36-D584-4E0D-8907-ADE712392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6942"/>
                <a:ext cx="10515600" cy="51500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/>
                  <a:t>6 Q-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b="1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IN" b="1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b="1" i="0" smtClean="0"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b="1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b="1" i="1" smtClean="0">
                                          <a:latin typeface="Cambria Math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IN" b="1" i="0" smtClean="0">
                                            <a:latin typeface="Cambria Math" panose="02040503050406030204" pitchFamily="18" charset="0"/>
                                          </a:rPr>
                                          <m:t>𝐬𝐢𝐧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A-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t=1,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IN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i="1" smtClean="0">
                                          <a:latin typeface="Cambria Math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I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r>
                  <a:rPr lang="en-IN" dirty="0"/>
                  <a:t>=1+sin 1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7 </a:t>
                </a:r>
                <a:r>
                  <a:rPr lang="en-IN" b="1" dirty="0"/>
                  <a:t>Q-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l-G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𝜴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A-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for other value of t,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IN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/>
                  <a:t>=1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4FB36-D584-4E0D-8907-ADE71239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6942"/>
                <a:ext cx="10515600" cy="5150021"/>
              </a:xfrm>
              <a:blipFill>
                <a:blip r:embed="rId2"/>
                <a:stretch>
                  <a:fillRect l="-1217" t="-7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4B8870-84B7-4E9A-8C06-604A2C27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5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528B41-FAE6-47ED-8E34-A5371CFC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027"/>
            <a:ext cx="10515600" cy="70402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05A1D13-A3B5-4FF9-BBA6-559AD06DE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1686"/>
                <a:ext cx="10515600" cy="5051548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discrete-time signals are defined at a discrete instant of time and is represented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index.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different types of representation of discrete time signals. They are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Graphical representation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(ii) Functional representation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(iii) Tabular representation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(iv) Sequence representation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A1D13-A3B5-4FF9-BBA6-559AD06DE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1686"/>
                <a:ext cx="10515600" cy="5051548"/>
              </a:xfrm>
              <a:blipFill>
                <a:blip r:embed="rId2"/>
                <a:stretch>
                  <a:fillRect l="-1043" t="-2171" r="-1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DBAEBE6-50FB-4D95-8596-AF07A02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21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9C8CB-80C0-407F-BDE6-33D9844B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75" y="103627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2B9221BE-C305-4EF8-9DD2-8A4F2293C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07888"/>
              </p:ext>
            </p:extLst>
          </p:nvPr>
        </p:nvGraphicFramePr>
        <p:xfrm>
          <a:off x="500575" y="818140"/>
          <a:ext cx="10837986" cy="49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871">
                  <a:extLst>
                    <a:ext uri="{9D8B030D-6E8A-4147-A177-3AD203B41FA5}">
                      <a16:colId xmlns:a16="http://schemas.microsoft.com/office/drawing/2014/main" xmlns="" val="1894129774"/>
                    </a:ext>
                  </a:extLst>
                </a:gridCol>
                <a:gridCol w="8426548">
                  <a:extLst>
                    <a:ext uri="{9D8B030D-6E8A-4147-A177-3AD203B41FA5}">
                      <a16:colId xmlns:a16="http://schemas.microsoft.com/office/drawing/2014/main" xmlns="" val="4134699595"/>
                    </a:ext>
                  </a:extLst>
                </a:gridCol>
                <a:gridCol w="1364567">
                  <a:extLst>
                    <a:ext uri="{9D8B030D-6E8A-4147-A177-3AD203B41FA5}">
                      <a16:colId xmlns:a16="http://schemas.microsoft.com/office/drawing/2014/main" xmlns="" val="17278966"/>
                    </a:ext>
                  </a:extLst>
                </a:gridCol>
              </a:tblGrid>
              <a:tr h="377614">
                <a:tc>
                  <a:txBody>
                    <a:bodyPr/>
                    <a:lstStyle/>
                    <a:p>
                      <a:r>
                        <a:rPr lang="en-IN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776211"/>
                  </a:ext>
                </a:extLst>
              </a:tr>
              <a:tr h="379828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signal and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8080419"/>
                  </a:ext>
                </a:extLst>
              </a:tr>
              <a:tr h="436098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 of signal and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861141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 of the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4889647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Elementary continuous time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2333581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Representation of discrete time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29-33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4366700"/>
                  </a:ext>
                </a:extLst>
              </a:tr>
              <a:tr h="464233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Elementary discrete time signals</a:t>
                      </a:r>
                    </a:p>
                    <a:p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34-43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6771450"/>
                  </a:ext>
                </a:extLst>
              </a:tr>
              <a:tr h="117771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operations on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44-65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3708604"/>
                  </a:ext>
                </a:extLst>
              </a:tr>
              <a:tr h="247989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signals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66-107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0969512"/>
                  </a:ext>
                </a:extLst>
              </a:tr>
              <a:tr h="130218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108-149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86743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F4C576-DE7E-4EDD-B07B-3F4D3B3A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228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5D3871-AB82-4D71-B21A-4713FEA0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discrete-time signal (cont.)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5A03B0D-B72A-4D03-B4D3-7976E2ED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352" y="3817111"/>
            <a:ext cx="6109042" cy="27336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CE46726-2D0B-48AA-8219-5D50B501DF0D}"/>
                  </a:ext>
                </a:extLst>
              </p:cNvPr>
              <p:cNvSpPr txBox="1"/>
              <p:nvPr/>
            </p:nvSpPr>
            <p:spPr>
              <a:xfrm>
                <a:off x="7306334" y="3879267"/>
                <a:ext cx="13082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E46726-2D0B-48AA-8219-5D50B501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334" y="3879267"/>
                <a:ext cx="13082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7E93572A-07C0-4D8B-AD5B-5E50334A4505}"/>
                  </a:ext>
                </a:extLst>
              </p:cNvPr>
              <p:cNvSpPr txBox="1"/>
              <p:nvPr/>
            </p:nvSpPr>
            <p:spPr>
              <a:xfrm>
                <a:off x="984738" y="1420837"/>
                <a:ext cx="107477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consider a discrete time signal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IN" sz="2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I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IN" sz="28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Graphical representation:-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graphical representation of given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93572A-07C0-4D8B-AD5B-5E50334A4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38" y="1420837"/>
                <a:ext cx="10747717" cy="2677656"/>
              </a:xfrm>
              <a:prstGeom prst="rect">
                <a:avLst/>
              </a:prstGeom>
              <a:blipFill>
                <a:blip r:embed="rId4"/>
                <a:stretch>
                  <a:fillRect l="-1191" t="-2278" b="-54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B8144D3-C6F3-4EF5-9497-772F6BB2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336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545262-F0C7-468B-9D1D-F698ED9C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discrete-time signal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461EC64-FA1E-4777-9EEF-088DF5131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4905"/>
                <a:ext cx="10515600" cy="5423095"/>
              </a:xfrm>
            </p:spPr>
            <p:txBody>
              <a:bodyPr>
                <a:normAutofit/>
              </a:bodyPr>
              <a:lstStyle/>
              <a:p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consider a discrete time signal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IN" sz="2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(ii) Functional representation: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Functional representation of given data is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=−1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=0,1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b="0" i="1" smtClean="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𝑓𝑜𝑟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b="0" i="1" smtClean="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𝑓𝑜𝑟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IN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b="0" i="1" smtClean="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IN" b="0" i="1" smtClean="0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.5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𝑓𝑜𝑟</m:t>
                                                </m:r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=4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IN" b="0" i="1" smtClean="0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IN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𝑜𝑡h𝑒𝑟𝑤𝑖𝑠𝑒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1EC64-FA1E-4777-9EEF-088DF5131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4905"/>
                <a:ext cx="10515600" cy="5423095"/>
              </a:xfrm>
              <a:blipFill>
                <a:blip r:embed="rId2"/>
                <a:stretch>
                  <a:fillRect l="-1043" t="-1910" r="-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D2E7D1-8F45-4B2A-BAB8-B548AC19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15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39AA1E-56B4-49AE-B99E-6A2D1E4B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20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discrete-time signal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05883B6-3AD0-4A0B-A2AC-A346DB8B5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4738"/>
                <a:ext cx="10515600" cy="5248495"/>
              </a:xfrm>
            </p:spPr>
            <p:txBody>
              <a:bodyPr/>
              <a:lstStyle/>
              <a:p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consider a discrete time signal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IN" sz="2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(iii) Tabular representation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5883B6-3AD0-4A0B-A2AC-A346DB8B5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4738"/>
                <a:ext cx="10515600" cy="5248495"/>
              </a:xfrm>
              <a:blipFill>
                <a:blip r:embed="rId2"/>
                <a:stretch>
                  <a:fillRect l="-1217" t="-2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4E6EE386-39D5-4E39-9070-F6BA13448D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1834" y="3090825"/>
              <a:ext cx="5325402" cy="1036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7567">
                      <a:extLst>
                        <a:ext uri="{9D8B030D-6E8A-4147-A177-3AD203B41FA5}">
                          <a16:colId xmlns:a16="http://schemas.microsoft.com/office/drawing/2014/main" xmlns="" val="1717493238"/>
                        </a:ext>
                      </a:extLst>
                    </a:gridCol>
                    <a:gridCol w="490893">
                      <a:extLst>
                        <a:ext uri="{9D8B030D-6E8A-4147-A177-3AD203B41FA5}">
                          <a16:colId xmlns:a16="http://schemas.microsoft.com/office/drawing/2014/main" xmlns="" val="759448186"/>
                        </a:ext>
                      </a:extLst>
                    </a:gridCol>
                    <a:gridCol w="470069">
                      <a:extLst>
                        <a:ext uri="{9D8B030D-6E8A-4147-A177-3AD203B41FA5}">
                          <a16:colId xmlns:a16="http://schemas.microsoft.com/office/drawing/2014/main" xmlns="" val="3261260204"/>
                        </a:ext>
                      </a:extLst>
                    </a:gridCol>
                    <a:gridCol w="359464">
                      <a:extLst>
                        <a:ext uri="{9D8B030D-6E8A-4147-A177-3AD203B41FA5}">
                          <a16:colId xmlns:a16="http://schemas.microsoft.com/office/drawing/2014/main" xmlns="" val="2320701011"/>
                        </a:ext>
                      </a:extLst>
                    </a:gridCol>
                    <a:gridCol w="739970">
                      <a:extLst>
                        <a:ext uri="{9D8B030D-6E8A-4147-A177-3AD203B41FA5}">
                          <a16:colId xmlns:a16="http://schemas.microsoft.com/office/drawing/2014/main" xmlns="" val="518204714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xmlns="" val="3678353646"/>
                        </a:ext>
                      </a:extLst>
                    </a:gridCol>
                    <a:gridCol w="1828799">
                      <a:extLst>
                        <a:ext uri="{9D8B030D-6E8A-4147-A177-3AD203B41FA5}">
                          <a16:colId xmlns:a16="http://schemas.microsoft.com/office/drawing/2014/main" xmlns="" val="595992667"/>
                        </a:ext>
                      </a:extLst>
                    </a:gridCol>
                  </a:tblGrid>
                  <a:tr h="4879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-1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0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3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4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156665126"/>
                      </a:ext>
                    </a:extLst>
                  </a:tr>
                  <a:tr h="4879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IN" sz="28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28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0.5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-1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1.5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91504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E6EE386-39D5-4E39-9070-F6BA13448D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439628"/>
                  </p:ext>
                </p:extLst>
              </p:nvPr>
            </p:nvGraphicFramePr>
            <p:xfrm>
              <a:off x="1581834" y="3090825"/>
              <a:ext cx="5325402" cy="1036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7567">
                      <a:extLst>
                        <a:ext uri="{9D8B030D-6E8A-4147-A177-3AD203B41FA5}">
                          <a16:colId xmlns:a16="http://schemas.microsoft.com/office/drawing/2014/main" val="1717493238"/>
                        </a:ext>
                      </a:extLst>
                    </a:gridCol>
                    <a:gridCol w="490893">
                      <a:extLst>
                        <a:ext uri="{9D8B030D-6E8A-4147-A177-3AD203B41FA5}">
                          <a16:colId xmlns:a16="http://schemas.microsoft.com/office/drawing/2014/main" val="759448186"/>
                        </a:ext>
                      </a:extLst>
                    </a:gridCol>
                    <a:gridCol w="470069">
                      <a:extLst>
                        <a:ext uri="{9D8B030D-6E8A-4147-A177-3AD203B41FA5}">
                          <a16:colId xmlns:a16="http://schemas.microsoft.com/office/drawing/2014/main" val="3261260204"/>
                        </a:ext>
                      </a:extLst>
                    </a:gridCol>
                    <a:gridCol w="359464">
                      <a:extLst>
                        <a:ext uri="{9D8B030D-6E8A-4147-A177-3AD203B41FA5}">
                          <a16:colId xmlns:a16="http://schemas.microsoft.com/office/drawing/2014/main" val="2320701011"/>
                        </a:ext>
                      </a:extLst>
                    </a:gridCol>
                    <a:gridCol w="739970">
                      <a:extLst>
                        <a:ext uri="{9D8B030D-6E8A-4147-A177-3AD203B41FA5}">
                          <a16:colId xmlns:a16="http://schemas.microsoft.com/office/drawing/2014/main" val="518204714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3678353646"/>
                        </a:ext>
                      </a:extLst>
                    </a:gridCol>
                    <a:gridCol w="1828799">
                      <a:extLst>
                        <a:ext uri="{9D8B030D-6E8A-4147-A177-3AD203B41FA5}">
                          <a16:colId xmlns:a16="http://schemas.microsoft.com/office/drawing/2014/main" val="59599266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465" r="-499315" b="-1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-1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0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3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4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666512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1765" r="-499315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2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0.5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-1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800" dirty="0"/>
                            <a:t>1.5</a:t>
                          </a:r>
                          <a:endParaRPr lang="en-I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15047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045A004-9054-454B-977F-E50B1BCB0283}"/>
              </a:ext>
            </a:extLst>
          </p:cNvPr>
          <p:cNvCxnSpPr/>
          <p:nvPr/>
        </p:nvCxnSpPr>
        <p:spPr>
          <a:xfrm>
            <a:off x="2377440" y="3066757"/>
            <a:ext cx="0" cy="1645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D1FF47F-65EE-4F19-B06A-42BF2AE29FB5}"/>
              </a:ext>
            </a:extLst>
          </p:cNvPr>
          <p:cNvCxnSpPr/>
          <p:nvPr/>
        </p:nvCxnSpPr>
        <p:spPr>
          <a:xfrm>
            <a:off x="1420837" y="3608985"/>
            <a:ext cx="46751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9495A8-AAB2-4315-BDD6-BBB54F27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616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DD7DF-DE6D-4DEC-89EE-E6D273CE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discrete-time signal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DC9FD27-F81A-4D2E-9F11-828C57CF3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145"/>
                <a:ext cx="10515600" cy="51078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consider a discrete time signal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sz="28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lang="en-IN" sz="280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d>
                        <m:dPr>
                          <m:ctrlPr>
                            <a:rPr lang="en-IN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(iv) Sequence representation</a:t>
                </a:r>
                <a:endParaRPr lang="en-IN" u="sng" dirty="0"/>
              </a:p>
              <a:p>
                <a:pPr marL="0" indent="0" algn="just">
                  <a:buNone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finite duration sequence with time origin (n=0) indicated by symbol </a:t>
                </a:r>
              </a:p>
              <a:p>
                <a:pPr marL="0" indent="0">
                  <a:buNone/>
                </a:pPr>
                <a:r>
                  <a:rPr lang="en-IN" dirty="0"/>
                  <a:t>(Write the sequence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N" dirty="0"/>
                  <a:t>when n=0 put 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={1, 2,0, 0.5, -1, 1.5}</a:t>
                </a:r>
              </a:p>
              <a:p>
                <a:pPr marL="0" indent="0">
                  <a:buNone/>
                </a:pPr>
                <a:r>
                  <a:rPr lang="en-IN" dirty="0"/>
                  <a:t>                              </a:t>
                </a:r>
              </a:p>
              <a:p>
                <a:pPr marL="0" indent="0">
                  <a:buNone/>
                </a:pPr>
                <a:r>
                  <a:rPr lang="en-IN" dirty="0"/>
                  <a:t>If a sequence written without     symbol, then 1</a:t>
                </a:r>
                <a:r>
                  <a:rPr lang="en-IN" baseline="30000" dirty="0"/>
                  <a:t>st</a:t>
                </a:r>
                <a:r>
                  <a:rPr lang="en-IN" dirty="0"/>
                  <a:t> location is n=0.</a:t>
                </a:r>
              </a:p>
              <a:p>
                <a:pPr marL="0" indent="0">
                  <a:buNone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={2, 4, 6, 0,8, -3}</a:t>
                </a:r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C9FD27-F81A-4D2E-9F11-828C57CF3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145"/>
                <a:ext cx="10515600" cy="5107818"/>
              </a:xfrm>
              <a:blipFill>
                <a:blip r:embed="rId2"/>
                <a:stretch>
                  <a:fillRect l="-1217" t="-2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DA337BA-CC7C-4E38-B6E6-84DBEA12FB73}"/>
              </a:ext>
            </a:extLst>
          </p:cNvPr>
          <p:cNvCxnSpPr/>
          <p:nvPr/>
        </p:nvCxnSpPr>
        <p:spPr>
          <a:xfrm flipV="1">
            <a:off x="11057206" y="2405575"/>
            <a:ext cx="0" cy="29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A79DA16-1DA8-4CC2-8B5C-A6008CF41331}"/>
              </a:ext>
            </a:extLst>
          </p:cNvPr>
          <p:cNvCxnSpPr/>
          <p:nvPr/>
        </p:nvCxnSpPr>
        <p:spPr>
          <a:xfrm flipV="1">
            <a:off x="7411330" y="2964765"/>
            <a:ext cx="0" cy="29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7BDBBFF-8192-4597-8728-9AD37CFB5487}"/>
              </a:ext>
            </a:extLst>
          </p:cNvPr>
          <p:cNvCxnSpPr/>
          <p:nvPr/>
        </p:nvCxnSpPr>
        <p:spPr>
          <a:xfrm flipV="1">
            <a:off x="2358684" y="3708009"/>
            <a:ext cx="0" cy="29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EB19B58-F9E0-4212-923A-A98A12C56494}"/>
              </a:ext>
            </a:extLst>
          </p:cNvPr>
          <p:cNvCxnSpPr/>
          <p:nvPr/>
        </p:nvCxnSpPr>
        <p:spPr>
          <a:xfrm flipV="1">
            <a:off x="5399649" y="4302369"/>
            <a:ext cx="0" cy="29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7E71B7-871D-4E20-9901-C864AB46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57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A2D92-717A-430C-AB1F-D5341D0D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81"/>
            <a:ext cx="10515600" cy="80249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618CC6A-6170-40CE-9AB3-713C624A8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step sequence:-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unit step sequence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8CC6A-6170-40CE-9AB3-713C624A8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  <a:blipFill>
                <a:blip r:embed="rId2"/>
                <a:stretch>
                  <a:fillRect l="-1217" t="-20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40BF9F9-B74A-4900-B3B4-48B96D2A69FD}"/>
              </a:ext>
            </a:extLst>
          </p:cNvPr>
          <p:cNvGrpSpPr/>
          <p:nvPr/>
        </p:nvGrpSpPr>
        <p:grpSpPr>
          <a:xfrm>
            <a:off x="3187577" y="3172996"/>
            <a:ext cx="6280566" cy="3596881"/>
            <a:chOff x="3187577" y="3172996"/>
            <a:chExt cx="6280566" cy="3596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06DDF7B-DFE6-4D6D-BBE6-4EF161C7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577" y="3172996"/>
              <a:ext cx="5872017" cy="35968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E9FD1224-EB5F-4691-A701-B55866BC4DC4}"/>
                    </a:ext>
                  </a:extLst>
                </p:cNvPr>
                <p:cNvSpPr txBox="1"/>
                <p:nvPr/>
              </p:nvSpPr>
              <p:spPr>
                <a:xfrm>
                  <a:off x="7991035" y="5604506"/>
                  <a:ext cx="14771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FD1224-EB5F-4691-A701-B55866BC4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035" y="5604506"/>
                  <a:ext cx="147710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09C8A5-512D-4DD8-BF28-82ADEF63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50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99BF8D-CA04-4F3F-9E9A-8317A202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2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E373C13-3F7B-43C1-BBAD-3DDF321914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Unit ramp sequence:-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unit ramp sequence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IN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73C13-3F7B-43C1-BBAD-3DDF32191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529F5B-F9E9-499A-9AAC-FB2FE2C2D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74" y="3919538"/>
            <a:ext cx="4789023" cy="2257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4C15A1-2D4C-48E6-A40A-AF3A435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6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39833E-C8C0-49D7-B718-DD6E69B8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9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E1634FA6-BFF0-4793-B206-DC68CCC0D05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227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impulse sequence (unit sample sequence):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impulse sequence is defined as</a:t>
                </a:r>
              </a:p>
              <a:p>
                <a:endParaRPr lang="en-IN" sz="28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)=1 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=0</m:t>
                            </m:r>
                          </m:e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sz="2800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sz="2800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sz="28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634FA6-BFF0-4793-B206-DC68CCC0D0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227008"/>
              </a:xfrm>
              <a:prstGeom prst="rect">
                <a:avLst/>
              </a:prstGeom>
              <a:blipFill>
                <a:blip r:embed="rId2"/>
                <a:stretch>
                  <a:fillRect l="-1043" t="-2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BC5D32-21FA-45F2-B56B-504B36B4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06" y="3605651"/>
            <a:ext cx="4762855" cy="2105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1C8CB55-EC97-4104-B034-2BDDF370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8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1D34E4-8264-44A0-B11A-86EBBBBE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36DBF4B-F68B-4AB8-911E-8ADCB9F62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146"/>
                <a:ext cx="10515600" cy="5107817"/>
              </a:xfrm>
            </p:spPr>
            <p:txBody>
              <a:bodyPr/>
              <a:lstStyle/>
              <a:p>
                <a:r>
                  <a:rPr lang="en-IN" dirty="0"/>
                  <a:t>4. </a:t>
                </a: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Exponential sequence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exponential signal is </a:t>
                </a:r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 of the form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6DBF4B-F68B-4AB8-911E-8ADCB9F62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146"/>
                <a:ext cx="10515600" cy="5107817"/>
              </a:xfrm>
              <a:blipFill>
                <a:blip r:embed="rId2"/>
                <a:stretch>
                  <a:fillRect l="-1217" t="-21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5513AD-D9A7-4EDB-8357-94942F84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4443412"/>
            <a:ext cx="3914775" cy="23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4A6109-3F6E-49DA-A2E1-FAFD87735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5050"/>
            <a:ext cx="29051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6A161F3-652B-4674-B83D-985BD0E6E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90" y="2028825"/>
            <a:ext cx="3162300" cy="2333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BBD81AF-6E89-48D3-A6B5-9D359588A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4074354"/>
            <a:ext cx="3543300" cy="2495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632F7D-21F6-4701-B56C-7104B955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8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CEA63-EE21-4EED-8210-9F030B21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5"/>
            <a:ext cx="10515600" cy="872832"/>
          </a:xfrm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0526E5-48B8-4E14-BFA5-691E58CC4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4228"/>
                <a:ext cx="10515600" cy="488273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Sinusoidal signal: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 time sinusoidal signal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𝐴𝑐𝑜𝑠</m:t>
                      </m:r>
                      <m:d>
                        <m:dPr>
                          <m:ctrlPr>
                            <a:rPr lang="en-IN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+∅</m:t>
                          </m:r>
                        </m:e>
                      </m:d>
                    </m:oMath>
                  </m:oMathPara>
                </a14:m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differencre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0526E5-48B8-4E14-BFA5-691E58CC4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4228"/>
                <a:ext cx="10515600" cy="4882735"/>
              </a:xfrm>
              <a:blipFill>
                <a:blip r:embed="rId2"/>
                <a:stretch>
                  <a:fillRect l="-1217" t="-21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139F5D-A1CE-46E1-86DF-2B85F081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23" y="3319608"/>
            <a:ext cx="6421608" cy="2638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4D9E1B-690E-4593-97F8-ACC64EB8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674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AA564-893B-4853-866E-E2FB3667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20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Elementary discrete time signals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96261F2-22CE-4054-8BF1-F9DB9845A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009"/>
                <a:ext cx="10515600" cy="519222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Complex exponential signal:- 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 time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comlex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exponential signal is given by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+∅</m:t>
                            </m:r>
                          </m:e>
                        </m:d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The amplitude of the sinusoidal sequence decays exponentially.</a:t>
                </a:r>
              </a:p>
              <a:p>
                <a:pPr marL="0" indent="0" algn="just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amplitude of sinusoidal sequence increases exponentially.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6261F2-22CE-4054-8BF1-F9DB9845A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009"/>
                <a:ext cx="10515600" cy="5192225"/>
              </a:xfrm>
              <a:blipFill>
                <a:blip r:embed="rId2"/>
                <a:stretch>
                  <a:fillRect l="-1217" t="-2113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8FE145-5BF3-4BF1-A86D-FC2AA36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58D546-2E02-4B73-84DA-A4CB7F67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signal and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D14B1C6-A9DD-4957-A0E3-93233F1FBB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IN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Signal: 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is defined as any physical quantity that that varies with time, space or any other independent variable or variables.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Mathematically, we describe  a signal as a function of one or more independent variables.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----------------Depend upon time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----------------Depend upon time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-----Depend upon independent variables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independent variables.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4B1C6-A9DD-4957-A0E3-93233F1FBB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159" b="-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2B4F7C-777F-4F1D-AE5E-7FBC0E19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183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E8EF7B-3DB7-4F97-BB89-5E4FE678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34BD2D6-2C0E-4C55-A256-CEC186548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7957"/>
                <a:ext cx="10515600" cy="49390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value of the followings:</a:t>
                </a:r>
              </a:p>
              <a:p>
                <a:pPr marL="514350" indent="-514350">
                  <a:buAutoNum type="arabicPeriod"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As we know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)=1 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mr>
                      <m:mr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=0</m:t>
                          </m:r>
                        </m:e>
                        <m:e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 or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-2=0,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other value of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−2)</m:t>
                              </m:r>
                            </m:e>
                          </m:mr>
                        </m:m>
                      </m:e>
                    </m:nary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=2</m:t>
                        </m:r>
                      </m:sub>
                    </m:sSub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BD2D6-2C0E-4C55-A256-CEC186548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7957"/>
                <a:ext cx="10515600" cy="4939006"/>
              </a:xfrm>
              <a:blipFill>
                <a:blip r:embed="rId2"/>
                <a:stretch>
                  <a:fillRect l="-1217" t="-2099" b="-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90BB42-BB5C-40A6-9524-4CCBBB5B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4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A44E5-0BE5-4638-8A0A-A5C75516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AF8DF5-3829-478B-9B55-C5BA8EAF5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3212"/>
                <a:ext cx="10515600" cy="515002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𝒔𝒊𝒏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Ans:-At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 or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other value of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/>
                  <a:t>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𝑠𝑖𝑛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Q.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 At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=-2 or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other value of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+2)</m:t>
                                </m:r>
                              </m:e>
                            </m:mr>
                          </m:m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=−2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F8DF5-3829-478B-9B55-C5BA8EAF5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3212"/>
                <a:ext cx="10515600" cy="5150022"/>
              </a:xfrm>
              <a:blipFill>
                <a:blip r:embed="rId2"/>
                <a:stretch>
                  <a:fillRect l="-1043" t="-2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43E259-A9B5-40F1-A0C5-D7AC16F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93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653EB1-1319-4B87-A421-D790870D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65125"/>
            <a:ext cx="10805160" cy="61961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B3D9AA9-ADF4-416F-AF17-08581D3ACE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6012"/>
                <a:ext cx="10515600" cy="4997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Q.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IN" b="1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IN" b="1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 At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 or</a:t>
                </a:r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other value of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IN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 dirty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IN" i="1" dirty="0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=e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Q.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At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=-1 or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1=0,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other value of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in summation starts n= -1 is not available, so result will be 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3D9AA9-ADF4-416F-AF17-08581D3ACE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6012"/>
                <a:ext cx="10515600" cy="4997840"/>
              </a:xfrm>
              <a:blipFill>
                <a:blip r:embed="rId2"/>
                <a:stretch>
                  <a:fillRect l="-1217" t="-1463" b="-4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192A92-6AC5-4FF3-B77B-DF2C0AEB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9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8BADA9-1CBE-4BDE-9D44-D4B6F715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61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4882C1F-8082-47CA-87C6-267056DD2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6013"/>
                <a:ext cx="10515600" cy="52072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6Q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𝒔𝒊𝒏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Ans:- 0</a:t>
                </a:r>
              </a:p>
              <a:p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7Q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dirty="0">
                    <a:cs typeface="Times New Roman" panose="02020603050405020304" pitchFamily="18" charset="0"/>
                  </a:rPr>
                  <a:t>Ans: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8Q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IN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+3)</m:t>
                              </m:r>
                            </m:e>
                          </m:mr>
                        </m:m>
                      </m:e>
                    </m:nary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882C1F-8082-47CA-87C6-267056DD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6013"/>
                <a:ext cx="10515600" cy="5207221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1C154A-1CFC-4D3E-A604-687922DC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2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0DCE6-03CB-400C-BF2D-0F42EDB4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operations on signal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D4C512-DEF6-49E2-BF6E-68205CB8A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set of operations on a signal are: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Time shifting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Time reversal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Amplitude scaling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scaling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Signal addition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Signal multiplier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2E2F55-E5D6-4776-88A0-7F07F3BD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679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375151-C96E-405E-B96F-7491023F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4020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1.Time shifting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7E0D3C8-384A-46AE-A779-9F3B05A36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44061"/>
                <a:ext cx="10515600" cy="5332901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consider a continuous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shifting of the signal may be delay or advance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positive.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delaying (right shift 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unit). 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advancing (left shift 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 . 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E.g.1: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shown in Fig. 1(a), calculate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D3C8-384A-46AE-A779-9F3B05A36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44061"/>
                <a:ext cx="10515600" cy="5332901"/>
              </a:xfrm>
              <a:blipFill>
                <a:blip r:embed="rId2"/>
                <a:stretch>
                  <a:fillRect l="-1217" t="-19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15627742-F026-457B-B520-00B26D8EFF82}"/>
              </a:ext>
            </a:extLst>
          </p:cNvPr>
          <p:cNvCxnSpPr/>
          <p:nvPr/>
        </p:nvCxnSpPr>
        <p:spPr>
          <a:xfrm>
            <a:off x="2532185" y="2630658"/>
            <a:ext cx="717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B581D23-DB33-40D9-BBDE-85B6A9195689}"/>
              </a:ext>
            </a:extLst>
          </p:cNvPr>
          <p:cNvCxnSpPr/>
          <p:nvPr/>
        </p:nvCxnSpPr>
        <p:spPr>
          <a:xfrm>
            <a:off x="2532185" y="3160440"/>
            <a:ext cx="717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DF392D3-277E-47D1-A4BC-97098FD419EF}"/>
              </a:ext>
            </a:extLst>
          </p:cNvPr>
          <p:cNvSpPr txBox="1"/>
          <p:nvPr/>
        </p:nvSpPr>
        <p:spPr>
          <a:xfrm>
            <a:off x="1196338" y="6123543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Fig.1.(a)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65BF94-ECCA-45DD-ACD1-9C344B1046F8}"/>
              </a:ext>
            </a:extLst>
          </p:cNvPr>
          <p:cNvSpPr txBox="1"/>
          <p:nvPr/>
        </p:nvSpPr>
        <p:spPr>
          <a:xfrm>
            <a:off x="5090744" y="6150253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Fig.1.(b)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C853D3-0DEE-45C5-8958-A7ED9D4C0F58}"/>
              </a:ext>
            </a:extLst>
          </p:cNvPr>
          <p:cNvSpPr txBox="1"/>
          <p:nvPr/>
        </p:nvSpPr>
        <p:spPr>
          <a:xfrm>
            <a:off x="8460277" y="6123543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Fig.1.(c)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E18F23-33AB-44FB-A4D1-08C78FCE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3904151"/>
            <a:ext cx="2952750" cy="2171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9505045-BC59-4B44-87AB-DD4501241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81" y="3913676"/>
            <a:ext cx="3898608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BC7BB43-1570-4954-8AC7-8B05CBEE9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44" y="3904151"/>
            <a:ext cx="4125937" cy="201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170BE6DB-FACA-47A1-B6B3-4EE8E192DA96}"/>
                  </a:ext>
                </a:extLst>
              </p:cNvPr>
              <p:cNvSpPr txBox="1"/>
              <p:nvPr/>
            </p:nvSpPr>
            <p:spPr>
              <a:xfrm>
                <a:off x="9104243" y="967409"/>
                <a:ext cx="22495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Tips:</a:t>
                </a:r>
              </a:p>
              <a:p>
                <a:r>
                  <a:rPr lang="en-IN" dirty="0"/>
                  <a:t>Plot the signal do not put X axis.  Then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means add T unit to the X axis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E6DB-FACA-47A1-B6B3-4EE8E192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243" y="967409"/>
                <a:ext cx="2249557" cy="1477328"/>
              </a:xfrm>
              <a:prstGeom prst="rect">
                <a:avLst/>
              </a:prstGeom>
              <a:blipFill>
                <a:blip r:embed="rId6"/>
                <a:stretch>
                  <a:fillRect l="-2162" t="-2479" r="-541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3D906D-2BE8-46BD-90B2-826FC7A9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75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4ABD3A-D41D-4F23-872E-449E260C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4"/>
            <a:ext cx="10515600" cy="59147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1.Time shifting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930612F-E3C3-4BE7-8D93-9608B5843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2874"/>
                <a:ext cx="10515600" cy="5164089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for a discrete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positive.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delaying (right shift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unit). 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advancing (left shift 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unit). 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30612F-E3C3-4BE7-8D93-9608B5843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2874"/>
                <a:ext cx="10515600" cy="5164089"/>
              </a:xfrm>
              <a:blipFill>
                <a:blip r:embed="rId2"/>
                <a:stretch>
                  <a:fillRect l="-1217" t="-20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0C618674-69FC-4C96-BEE3-35C9C9DFD054}"/>
              </a:ext>
            </a:extLst>
          </p:cNvPr>
          <p:cNvCxnSpPr/>
          <p:nvPr/>
        </p:nvCxnSpPr>
        <p:spPr>
          <a:xfrm>
            <a:off x="2574388" y="2236763"/>
            <a:ext cx="787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473E2B3-B76F-4C82-B1C1-ADBC33314453}"/>
              </a:ext>
            </a:extLst>
          </p:cNvPr>
          <p:cNvCxnSpPr/>
          <p:nvPr/>
        </p:nvCxnSpPr>
        <p:spPr>
          <a:xfrm>
            <a:off x="2588455" y="2841674"/>
            <a:ext cx="68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E815318-8588-427B-9630-64532D63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00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FBDD07-2CE3-48B2-9070-02C9F1EB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26" y="170068"/>
            <a:ext cx="10515600" cy="573106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1.Time shifting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F8AF9214-AABF-4595-A0FA-F41A5FDBA4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10515600" cy="5262563"/>
              </a:xfrm>
            </p:spPr>
            <p:txBody>
              <a:bodyPr/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=−3,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=−1,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=4. 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the graphical representation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8AF9214-AABF-4595-A0FA-F41A5FDBA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10515600" cy="5262563"/>
              </a:xfrm>
              <a:blipFill>
                <a:blip r:embed="rId2"/>
                <a:stretch>
                  <a:fillRect l="-1043" t="-1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06C0A7-50E7-4E6E-B585-42156467F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6" y="2264430"/>
            <a:ext cx="5144239" cy="2625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D82A0E-AA32-48CB-8938-D8DDAF1EC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4429"/>
            <a:ext cx="4764258" cy="2241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6AA2A3-0E9F-40D2-838C-523B51A61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45" y="4505739"/>
            <a:ext cx="5290842" cy="2182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C33A63-5878-4B48-A072-F522EBD9D25F}"/>
              </a:ext>
            </a:extLst>
          </p:cNvPr>
          <p:cNvSpPr txBox="1"/>
          <p:nvPr/>
        </p:nvSpPr>
        <p:spPr>
          <a:xfrm>
            <a:off x="936674" y="5102087"/>
            <a:ext cx="139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1E99C77-F509-4C46-A314-EBC4666AF104}"/>
              </a:ext>
            </a:extLst>
          </p:cNvPr>
          <p:cNvSpPr txBox="1"/>
          <p:nvPr/>
        </p:nvSpPr>
        <p:spPr>
          <a:xfrm>
            <a:off x="9464549" y="3811292"/>
            <a:ext cx="139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659633-73BC-4B1D-B947-524BA7AF7BE0}"/>
              </a:ext>
            </a:extLst>
          </p:cNvPr>
          <p:cNvSpPr txBox="1"/>
          <p:nvPr/>
        </p:nvSpPr>
        <p:spPr>
          <a:xfrm>
            <a:off x="9379506" y="6003080"/>
            <a:ext cx="139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7B3489-062C-48B2-A7D2-4E425F3A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9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E4539A-82DB-4861-90F6-C5DCD1F9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207"/>
          </a:xfrm>
        </p:spPr>
        <p:txBody>
          <a:bodyPr>
            <a:normAutofit fontScale="90000"/>
          </a:bodyPr>
          <a:lstStyle/>
          <a:p>
            <a:r>
              <a:rPr lang="en-IN" dirty="0"/>
              <a:t>2. Time reversal (folding)</a:t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674FD3C-2B17-4FC7-BF3A-F73DFAC09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0332"/>
                <a:ext cx="10515600" cy="5276631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reversal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 folding the signal about t=0. It is denoted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shown in Fig. 3.b.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positive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delaying (right shift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 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advancing (left shift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unit.</a:t>
                </a:r>
              </a:p>
              <a:p>
                <a:endParaRPr lang="en-IN" dirty="0"/>
              </a:p>
              <a:p>
                <a:endParaRPr lang="en-IN" b="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74FD3C-2B17-4FC7-BF3A-F73DFAC09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0332"/>
                <a:ext cx="10515600" cy="5276631"/>
              </a:xfrm>
              <a:blipFill>
                <a:blip r:embed="rId2"/>
                <a:stretch>
                  <a:fillRect l="-1043" t="-2081" r="-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F9CACC2-02C1-485A-9155-6549E3381036}"/>
              </a:ext>
            </a:extLst>
          </p:cNvPr>
          <p:cNvCxnSpPr/>
          <p:nvPr/>
        </p:nvCxnSpPr>
        <p:spPr>
          <a:xfrm>
            <a:off x="2771335" y="2630658"/>
            <a:ext cx="844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535A307-E6DE-4544-8BCD-D6F0427D2E6B}"/>
              </a:ext>
            </a:extLst>
          </p:cNvPr>
          <p:cNvCxnSpPr/>
          <p:nvPr/>
        </p:nvCxnSpPr>
        <p:spPr>
          <a:xfrm>
            <a:off x="2717918" y="3097796"/>
            <a:ext cx="844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13801F-FAE7-4715-BB89-17B4C7331431}"/>
              </a:ext>
            </a:extLst>
          </p:cNvPr>
          <p:cNvGrpSpPr/>
          <p:nvPr/>
        </p:nvGrpSpPr>
        <p:grpSpPr>
          <a:xfrm>
            <a:off x="1687495" y="3429000"/>
            <a:ext cx="3748970" cy="2713601"/>
            <a:chOff x="1919261" y="3767287"/>
            <a:chExt cx="3748970" cy="27136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A4506D8-987B-49BE-B47E-46CBC5654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261" y="3767287"/>
              <a:ext cx="3748970" cy="2520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34BDE559-897F-44EE-80C1-07FBED9051C1}"/>
                    </a:ext>
                  </a:extLst>
                </p:cNvPr>
                <p:cNvSpPr txBox="1"/>
                <p:nvPr/>
              </p:nvSpPr>
              <p:spPr>
                <a:xfrm>
                  <a:off x="2771335" y="5957668"/>
                  <a:ext cx="10618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dirty="0"/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4BDE559-897F-44EE-80C1-07FBED905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335" y="5957668"/>
                  <a:ext cx="106180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3C2AA10-E747-49E6-AD71-AF44CA0D86A7}"/>
              </a:ext>
            </a:extLst>
          </p:cNvPr>
          <p:cNvGrpSpPr/>
          <p:nvPr/>
        </p:nvGrpSpPr>
        <p:grpSpPr>
          <a:xfrm>
            <a:off x="6641043" y="3353816"/>
            <a:ext cx="3863462" cy="3334033"/>
            <a:chOff x="6523770" y="3817082"/>
            <a:chExt cx="3863462" cy="33340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3A474F8D-15BB-42D9-86FE-B049923F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770" y="3817082"/>
              <a:ext cx="3863462" cy="26860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778F97F6-D5CA-427F-9D13-23D70B700019}"/>
                    </a:ext>
                  </a:extLst>
                </p:cNvPr>
                <p:cNvSpPr txBox="1"/>
                <p:nvPr/>
              </p:nvSpPr>
              <p:spPr>
                <a:xfrm>
                  <a:off x="8120515" y="6350896"/>
                  <a:ext cx="106180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78F97F6-D5CA-427F-9D13-23D70B700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15" y="6350896"/>
                  <a:ext cx="1061805" cy="8002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0CEEA8-E512-498A-95EE-1F70B4B9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9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21529A-934E-4EAF-AFF9-81E5EFAE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358"/>
          </a:xfrm>
        </p:spPr>
        <p:txBody>
          <a:bodyPr/>
          <a:lstStyle/>
          <a:p>
            <a:r>
              <a:rPr lang="en-IN" dirty="0"/>
              <a:t>2. Time reversal (cont.)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8F7A35F-E7C4-4A0B-A9CB-F1D45788F0DC}"/>
              </a:ext>
            </a:extLst>
          </p:cNvPr>
          <p:cNvGrpSpPr/>
          <p:nvPr/>
        </p:nvGrpSpPr>
        <p:grpSpPr>
          <a:xfrm>
            <a:off x="957856" y="1232908"/>
            <a:ext cx="3773169" cy="3760784"/>
            <a:chOff x="6523770" y="3817082"/>
            <a:chExt cx="3863462" cy="32186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33D0ED3-3A32-441F-AF75-BA8E6913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770" y="3817082"/>
              <a:ext cx="3863462" cy="26860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C23E50D1-F68A-49B4-869F-3F74FBB834CF}"/>
                    </a:ext>
                  </a:extLst>
                </p:cNvPr>
                <p:cNvSpPr txBox="1"/>
                <p:nvPr/>
              </p:nvSpPr>
              <p:spPr>
                <a:xfrm>
                  <a:off x="8120515" y="6350896"/>
                  <a:ext cx="1061805" cy="684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23E50D1-F68A-49B4-869F-3F74FBB83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15" y="6350896"/>
                  <a:ext cx="1061805" cy="6848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5F6BAA2-2402-43C3-B12E-818B1F08E9B8}"/>
              </a:ext>
            </a:extLst>
          </p:cNvPr>
          <p:cNvGrpSpPr/>
          <p:nvPr/>
        </p:nvGrpSpPr>
        <p:grpSpPr>
          <a:xfrm>
            <a:off x="4403867" y="1469822"/>
            <a:ext cx="3773169" cy="3430446"/>
            <a:chOff x="4403867" y="1469822"/>
            <a:chExt cx="3773169" cy="34304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8E04E16-2BE5-4F92-B224-5957BB8F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867" y="1469822"/>
              <a:ext cx="3773169" cy="26317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="" id="{E5C95770-6E0C-4BD5-A132-EB7CBA35C4B3}"/>
                    </a:ext>
                  </a:extLst>
                </p:cNvPr>
                <p:cNvSpPr txBox="1"/>
                <p:nvPr/>
              </p:nvSpPr>
              <p:spPr>
                <a:xfrm>
                  <a:off x="5830957" y="4100049"/>
                  <a:ext cx="1934817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C95770-6E0C-4BD5-A132-EB7CBA35C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957" y="4100049"/>
                  <a:ext cx="1934817" cy="8002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5818011-8EC6-4A3C-A9C1-6B30BD9D9445}"/>
              </a:ext>
            </a:extLst>
          </p:cNvPr>
          <p:cNvGrpSpPr/>
          <p:nvPr/>
        </p:nvGrpSpPr>
        <p:grpSpPr>
          <a:xfrm>
            <a:off x="8373937" y="1469822"/>
            <a:ext cx="3099519" cy="3402443"/>
            <a:chOff x="8373937" y="1469822"/>
            <a:chExt cx="3099519" cy="34024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0E3BDD4-25E5-4FCE-87F4-4F824CAD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937" y="1469822"/>
              <a:ext cx="3099519" cy="24691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E88E3BEE-E129-49D7-9C77-07325F2BDA9E}"/>
                    </a:ext>
                  </a:extLst>
                </p:cNvPr>
                <p:cNvSpPr txBox="1"/>
                <p:nvPr/>
              </p:nvSpPr>
              <p:spPr>
                <a:xfrm>
                  <a:off x="8707308" y="4072046"/>
                  <a:ext cx="1934817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8E3BEE-E129-49D7-9C77-07325F2BD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308" y="4072046"/>
                  <a:ext cx="1934817" cy="8002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5BAEC81-04C4-44D4-A1C8-E14BC86C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38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AAAFD-D119-40A8-B580-D0991C65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signal and system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F6B150-D391-4C43-8306-0A400AC3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is defined as a physical device or software realization that performs an operation on a signal.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e.g.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Filtering:- removal of noise from the signal.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noise is unwanted signal which is added to the desired signal.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90BAEB-4414-4B11-9152-27BB816E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383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BD1B3B-9483-4B2A-848A-0A858CD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>
            <a:normAutofit/>
          </a:bodyPr>
          <a:lstStyle/>
          <a:p>
            <a:r>
              <a:rPr lang="en-IN" sz="3600" dirty="0"/>
              <a:t>2. Time reversal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FF9FA47-AFD2-449A-B5EA-97C30CED7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183" y="1253331"/>
                <a:ext cx="10515600" cy="4351338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for a discrete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reversal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obtained by folding the signal about n=0. It is denoted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positive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delaying (right shift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advancing (left shift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unit) 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5, 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=−1,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=−3,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=2.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the graphical representation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9FA47-AFD2-449A-B5EA-97C30CED7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183" y="1253331"/>
                <a:ext cx="10515600" cy="4351338"/>
              </a:xfrm>
              <a:blipFill>
                <a:blip r:embed="rId2"/>
                <a:stretch>
                  <a:fillRect l="-1043" t="-2525" r="-1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5B132213-1E29-4160-81D1-9FCA629BF3F9}"/>
              </a:ext>
            </a:extLst>
          </p:cNvPr>
          <p:cNvCxnSpPr/>
          <p:nvPr/>
        </p:nvCxnSpPr>
        <p:spPr>
          <a:xfrm>
            <a:off x="2841674" y="3429000"/>
            <a:ext cx="68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F943659-8527-493D-99B1-7DACABCCFDE7}"/>
              </a:ext>
            </a:extLst>
          </p:cNvPr>
          <p:cNvCxnSpPr/>
          <p:nvPr/>
        </p:nvCxnSpPr>
        <p:spPr>
          <a:xfrm>
            <a:off x="2648702" y="2908546"/>
            <a:ext cx="717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8D31DD-1CCD-4EC0-BEF2-1FC9FF10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27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B41703-FF3E-4046-A1CC-34930FF1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9"/>
            <a:ext cx="10515600" cy="73480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Time reversal (cont.)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2C61AF8-04AE-4FF1-9558-E413AD5427B5}"/>
              </a:ext>
            </a:extLst>
          </p:cNvPr>
          <p:cNvGrpSpPr/>
          <p:nvPr/>
        </p:nvGrpSpPr>
        <p:grpSpPr>
          <a:xfrm>
            <a:off x="783945" y="837786"/>
            <a:ext cx="4569363" cy="2780058"/>
            <a:chOff x="757546" y="837786"/>
            <a:chExt cx="4569363" cy="27800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F332694-BA1B-46A8-B668-D2FC3A2C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46" y="837786"/>
              <a:ext cx="4238524" cy="27800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8193BEA9-2994-4F2E-8FCE-F7EB85A83D53}"/>
                    </a:ext>
                  </a:extLst>
                </p:cNvPr>
                <p:cNvSpPr txBox="1"/>
                <p:nvPr/>
              </p:nvSpPr>
              <p:spPr>
                <a:xfrm>
                  <a:off x="3631096" y="3021496"/>
                  <a:ext cx="16958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93BEA9-2994-4F2E-8FCE-F7EB85A83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096" y="3021496"/>
                  <a:ext cx="16958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AD48F67-6BDA-49F5-9BD0-7FB3BE968A7C}"/>
              </a:ext>
            </a:extLst>
          </p:cNvPr>
          <p:cNvGrpSpPr/>
          <p:nvPr/>
        </p:nvGrpSpPr>
        <p:grpSpPr>
          <a:xfrm>
            <a:off x="5684147" y="837786"/>
            <a:ext cx="4981575" cy="2761974"/>
            <a:chOff x="5684147" y="837786"/>
            <a:chExt cx="4981575" cy="27619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ECBAE73-C83C-4E8D-9448-68FCB9675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147" y="837786"/>
              <a:ext cx="4981575" cy="27619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xmlns="" id="{EFA14216-3B40-45D0-AE32-4D0934CF17A4}"/>
                    </a:ext>
                  </a:extLst>
                </p:cNvPr>
                <p:cNvSpPr txBox="1"/>
                <p:nvPr/>
              </p:nvSpPr>
              <p:spPr>
                <a:xfrm>
                  <a:off x="8517834" y="2996631"/>
                  <a:ext cx="16958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A14216-3B40-45D0-AE32-4D0934CF1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7834" y="2996631"/>
                  <a:ext cx="169581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68E0186-A374-4152-8AD0-1D068766021E}"/>
              </a:ext>
            </a:extLst>
          </p:cNvPr>
          <p:cNvGrpSpPr/>
          <p:nvPr/>
        </p:nvGrpSpPr>
        <p:grpSpPr>
          <a:xfrm>
            <a:off x="400308" y="3670576"/>
            <a:ext cx="4953000" cy="2981325"/>
            <a:chOff x="400308" y="3670576"/>
            <a:chExt cx="4953000" cy="2981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D7AD4E2D-568B-42E6-8EC3-692E90F0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08" y="3670576"/>
              <a:ext cx="4953000" cy="2981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F6E026A3-7C70-45F4-975B-028ED6B57721}"/>
                    </a:ext>
                  </a:extLst>
                </p:cNvPr>
                <p:cNvSpPr txBox="1"/>
                <p:nvPr/>
              </p:nvSpPr>
              <p:spPr>
                <a:xfrm>
                  <a:off x="2783189" y="6012778"/>
                  <a:ext cx="20273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</m:t>
                        </m:r>
                      </m:oMath>
                    </m:oMathPara>
                  </a14:m>
                  <a:endPara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E026A3-7C70-45F4-975B-028ED6B57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189" y="6012778"/>
                  <a:ext cx="202735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961ED42-9764-4BEF-B1BD-43F4B895754A}"/>
              </a:ext>
            </a:extLst>
          </p:cNvPr>
          <p:cNvGrpSpPr/>
          <p:nvPr/>
        </p:nvGrpSpPr>
        <p:grpSpPr>
          <a:xfrm>
            <a:off x="5684147" y="3599759"/>
            <a:ext cx="5667375" cy="2981325"/>
            <a:chOff x="5684147" y="3599759"/>
            <a:chExt cx="5667375" cy="2981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7F8DE11-0C1D-4743-9390-57DFF287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147" y="3599759"/>
              <a:ext cx="5667375" cy="2981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E0E8F29C-668B-45E6-B9CE-9DB691B5C4B9}"/>
                    </a:ext>
                  </a:extLst>
                </p:cNvPr>
                <p:cNvSpPr txBox="1"/>
                <p:nvPr/>
              </p:nvSpPr>
              <p:spPr>
                <a:xfrm>
                  <a:off x="8395136" y="5917096"/>
                  <a:ext cx="20273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0E8F29C-668B-45E6-B9CE-9DB691B5C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5136" y="5917096"/>
                  <a:ext cx="202735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F3E317E-CDD2-479F-879D-C09E4DA9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6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CAC85-A342-4408-B366-796814B9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61"/>
            <a:ext cx="10515600" cy="68995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Amplitude scaling (constant multiplication)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F36CAD9-A9D9-49D1-B11E-83090C54D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6013"/>
                <a:ext cx="10515600" cy="5150950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scaling means multiply constant to whole signal.</a:t>
                </a: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shown in figure.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36CAD9-A9D9-49D1-B11E-83090C54D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6013"/>
                <a:ext cx="10515600" cy="5150950"/>
              </a:xfrm>
              <a:blipFill>
                <a:blip r:embed="rId2"/>
                <a:stretch>
                  <a:fillRect l="-1043" t="-20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61900D-C97B-49E1-9611-AB07A010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28" y="2158654"/>
            <a:ext cx="4255810" cy="3362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12154-12A8-4078-839B-2EB3554C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9" y="2325341"/>
            <a:ext cx="4255811" cy="3195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E3550894-058A-4C23-AD10-4A51711D8CF3}"/>
                  </a:ext>
                </a:extLst>
              </p:cNvPr>
              <p:cNvSpPr txBox="1"/>
              <p:nvPr/>
            </p:nvSpPr>
            <p:spPr>
              <a:xfrm>
                <a:off x="2193235" y="5243980"/>
                <a:ext cx="7314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550894-058A-4C23-AD10-4A51711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35" y="5243980"/>
                <a:ext cx="73141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458BB63-8E4E-411B-9DBD-70E5F0CA5978}"/>
                  </a:ext>
                </a:extLst>
              </p:cNvPr>
              <p:cNvSpPr txBox="1"/>
              <p:nvPr/>
            </p:nvSpPr>
            <p:spPr>
              <a:xfrm>
                <a:off x="8295861" y="5616543"/>
                <a:ext cx="9301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58BB63-8E4E-411B-9DBD-70E5F0CA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861" y="5616543"/>
                <a:ext cx="9301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84E1FC-B193-44CE-A446-4E17502B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5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E69BD5-A7FB-42AF-82DF-712E4BBA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3.Amplitude scaling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B2E2F08-5866-4323-B630-152E51309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69146"/>
                <a:ext cx="10515600" cy="5146124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 amplitude of discrete time signal can be represented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Here,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constant.</a:t>
                </a:r>
              </a:p>
              <a:p>
                <a:pPr marL="0" indent="0">
                  <a:buNone/>
                </a:pP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E.g.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the graphical representation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                                                                         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E2F08-5866-4323-B630-152E51309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69146"/>
                <a:ext cx="10515600" cy="5146124"/>
              </a:xfrm>
              <a:blipFill>
                <a:blip r:embed="rId2"/>
                <a:stretch>
                  <a:fillRect l="-1217" t="-20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5614FE8-D43D-42DB-A995-F73EE7AB11D0}"/>
              </a:ext>
            </a:extLst>
          </p:cNvPr>
          <p:cNvGrpSpPr/>
          <p:nvPr/>
        </p:nvGrpSpPr>
        <p:grpSpPr>
          <a:xfrm>
            <a:off x="778979" y="3130396"/>
            <a:ext cx="2746927" cy="2531824"/>
            <a:chOff x="1440759" y="3143043"/>
            <a:chExt cx="2746927" cy="25318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1A4BADD-4800-464A-AE7F-868D3C7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759" y="3143043"/>
              <a:ext cx="2746927" cy="205180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CDFE64BD-B89A-4574-B2C8-93D207E1BF57}"/>
                    </a:ext>
                  </a:extLst>
                </p:cNvPr>
                <p:cNvSpPr txBox="1"/>
                <p:nvPr/>
              </p:nvSpPr>
              <p:spPr>
                <a:xfrm>
                  <a:off x="2193235" y="5243980"/>
                  <a:ext cx="78194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FE64BD-B89A-4574-B2C8-93D207E1B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235" y="5243980"/>
                  <a:ext cx="78194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3105E65-DFAC-4FD5-A308-F2551527AFA1}"/>
              </a:ext>
            </a:extLst>
          </p:cNvPr>
          <p:cNvGrpSpPr/>
          <p:nvPr/>
        </p:nvGrpSpPr>
        <p:grpSpPr>
          <a:xfrm>
            <a:off x="8444637" y="3159783"/>
            <a:ext cx="2995820" cy="2571109"/>
            <a:chOff x="5618093" y="3143042"/>
            <a:chExt cx="2995820" cy="2571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FAF1944B-EB9A-4A7B-BE6D-181247E5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093" y="3143042"/>
              <a:ext cx="2995820" cy="20518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0E8CDBD7-3B15-425C-A11C-6D7AC9BB4829}"/>
                    </a:ext>
                  </a:extLst>
                </p:cNvPr>
                <p:cNvSpPr txBox="1"/>
                <p:nvPr/>
              </p:nvSpPr>
              <p:spPr>
                <a:xfrm>
                  <a:off x="6448805" y="5283264"/>
                  <a:ext cx="9807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E8CDBD7-3B15-425C-A11C-6D7AC9BB4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805" y="5283264"/>
                  <a:ext cx="9807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C9CB716-EED3-49BA-8AEF-1B870D18A9DB}"/>
                  </a:ext>
                </a:extLst>
              </p:cNvPr>
              <p:cNvSpPr txBox="1"/>
              <p:nvPr/>
            </p:nvSpPr>
            <p:spPr>
              <a:xfrm>
                <a:off x="4007333" y="3200007"/>
                <a:ext cx="417733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=2∗1=2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=2∗2=4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=2∗1=2</m:t>
                      </m:r>
                    </m:oMath>
                  </m:oMathPara>
                </a14:m>
                <a:endParaRPr lang="en-IN" sz="2800" b="0" dirty="0"/>
              </a:p>
              <a:p>
                <a:endParaRPr lang="en-IN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9CB716-EED3-49BA-8AEF-1B870D18A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33" y="3200007"/>
                <a:ext cx="4177333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95FC293-38E6-40D9-8049-DEF918C1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9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634A8E-2E6C-469A-9A49-D6B5F713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350128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scaling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5996C5F-D50F-468A-8C25-312C09945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7791"/>
                <a:ext cx="10515600" cy="5389172"/>
              </a:xfrm>
            </p:spPr>
            <p:txBody>
              <a:bodyPr/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time scaling, replace ‘’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by ‘’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for,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first perform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perform time scaling. Similarly for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err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first perform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perform time scaling.</a:t>
                </a:r>
              </a:p>
              <a:p>
                <a:pPr algn="just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96C5F-D50F-468A-8C25-312C09945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7791"/>
                <a:ext cx="10515600" cy="5389172"/>
              </a:xfrm>
              <a:blipFill>
                <a:blip r:embed="rId2"/>
                <a:stretch>
                  <a:fillRect l="-1217" t="-1923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FBC1D1A-C507-4BF8-A541-7D23706C6ED3}"/>
              </a:ext>
            </a:extLst>
          </p:cNvPr>
          <p:cNvGrpSpPr/>
          <p:nvPr/>
        </p:nvGrpSpPr>
        <p:grpSpPr>
          <a:xfrm>
            <a:off x="2226366" y="2032704"/>
            <a:ext cx="3366052" cy="2676625"/>
            <a:chOff x="2226366" y="2032704"/>
            <a:chExt cx="3366052" cy="2676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CCE030E1-5D73-441F-84D3-3B2A2A90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366" y="2032704"/>
              <a:ext cx="3366052" cy="20092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06E5E9F7-17A7-4C81-B50D-4B94332DFB92}"/>
                    </a:ext>
                  </a:extLst>
                </p:cNvPr>
                <p:cNvSpPr txBox="1"/>
                <p:nvPr/>
              </p:nvSpPr>
              <p:spPr>
                <a:xfrm>
                  <a:off x="2994991" y="3909110"/>
                  <a:ext cx="1205948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E5E9F7-17A7-4C81-B50D-4B94332DF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991" y="3909110"/>
                  <a:ext cx="1205948" cy="8002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F64716-3332-4694-B9A6-A29C24D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7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E8553-AB44-4465-AF6F-88EE1F01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59"/>
            <a:ext cx="10515600" cy="73215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scaling (cont.)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031C0FF-A82B-4F2E-BF9D-822824AC70A2}"/>
              </a:ext>
            </a:extLst>
          </p:cNvPr>
          <p:cNvGrpSpPr/>
          <p:nvPr/>
        </p:nvGrpSpPr>
        <p:grpSpPr>
          <a:xfrm>
            <a:off x="4678018" y="1219645"/>
            <a:ext cx="3366052" cy="2676625"/>
            <a:chOff x="2226366" y="2032704"/>
            <a:chExt cx="3366052" cy="26766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D0A79A05-DE21-457C-BED5-1D4A8699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366" y="2032704"/>
              <a:ext cx="3366052" cy="20092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3227793A-2C3A-4AB8-945A-A6F0BD2650DD}"/>
                    </a:ext>
                  </a:extLst>
                </p:cNvPr>
                <p:cNvSpPr txBox="1"/>
                <p:nvPr/>
              </p:nvSpPr>
              <p:spPr>
                <a:xfrm>
                  <a:off x="2994991" y="3909110"/>
                  <a:ext cx="1205948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27793A-2C3A-4AB8-945A-A6F0BD265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991" y="3909110"/>
                  <a:ext cx="1205948" cy="8002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0674859-D70B-4EB1-BC00-A5FAA3930623}"/>
              </a:ext>
            </a:extLst>
          </p:cNvPr>
          <p:cNvGrpSpPr/>
          <p:nvPr/>
        </p:nvGrpSpPr>
        <p:grpSpPr>
          <a:xfrm>
            <a:off x="8275648" y="868921"/>
            <a:ext cx="3671525" cy="2894695"/>
            <a:chOff x="7844614" y="3704072"/>
            <a:chExt cx="3671525" cy="27106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E8BF25BE-48EF-41D7-B8B9-4EE09ECC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614" y="3704072"/>
              <a:ext cx="3671525" cy="1943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88417E09-F7DA-4CCD-B9CD-5410C6A20965}"/>
                    </a:ext>
                  </a:extLst>
                </p:cNvPr>
                <p:cNvSpPr txBox="1"/>
                <p:nvPr/>
              </p:nvSpPr>
              <p:spPr>
                <a:xfrm>
                  <a:off x="9077402" y="5614509"/>
                  <a:ext cx="1205948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8417E09-F7DA-4CCD-B9CD-5410C6A209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7402" y="5614509"/>
                  <a:ext cx="1205948" cy="8002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71AABBA9-68F5-4AED-BAB4-06774AD95ABD}"/>
                  </a:ext>
                </a:extLst>
              </p:cNvPr>
              <p:cNvSpPr txBox="1"/>
              <p:nvPr/>
            </p:nvSpPr>
            <p:spPr>
              <a:xfrm>
                <a:off x="583095" y="1218614"/>
                <a:ext cx="384313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ABBA9-68F5-4AED-BAB4-06774AD9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95" y="1218614"/>
                <a:ext cx="3843130" cy="2677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951CEB46-68DC-4978-AD03-1052C916B407}"/>
                  </a:ext>
                </a:extLst>
              </p:cNvPr>
              <p:cNvSpPr txBox="1"/>
              <p:nvPr/>
            </p:nvSpPr>
            <p:spPr>
              <a:xfrm>
                <a:off x="225287" y="3865385"/>
                <a:ext cx="8521147" cy="3464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IN" sz="28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r>
                  <a:rPr lang="en-IN" sz="28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</m:oMath>
                </a14:m>
                <a:r>
                  <a:rPr lang="en-IN" sz="28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</m:oMath>
                </a14:m>
                <a:r>
                  <a:rPr lang="en-IN" sz="2800" b="0" dirty="0"/>
                  <a:t>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r>
                  <a:rPr lang="en-IN" sz="2800" dirty="0"/>
                  <a:t>=0</a:t>
                </a:r>
              </a:p>
              <a:p>
                <a:endParaRPr lang="en-IN" sz="28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1CEB46-68DC-4978-AD03-1052C916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7" y="3865385"/>
                <a:ext cx="8521147" cy="3464988"/>
              </a:xfrm>
              <a:prstGeom prst="rect">
                <a:avLst/>
              </a:prstGeom>
              <a:blipFill>
                <a:blip r:embed="rId7"/>
                <a:stretch>
                  <a:fillRect r="-3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BAFDF33-4732-47B8-A043-78D575E8ED8A}"/>
              </a:ext>
            </a:extLst>
          </p:cNvPr>
          <p:cNvGrpSpPr/>
          <p:nvPr/>
        </p:nvGrpSpPr>
        <p:grpSpPr>
          <a:xfrm>
            <a:off x="8520475" y="3429000"/>
            <a:ext cx="3671525" cy="2348948"/>
            <a:chOff x="2307845" y="2912668"/>
            <a:chExt cx="4429125" cy="309898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0EC69AB5-C073-492F-A530-7366D5D9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845" y="2912668"/>
              <a:ext cx="4429125" cy="2219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C5934CF2-10E4-4809-BDF2-D1C27B1E9F8C}"/>
                    </a:ext>
                  </a:extLst>
                </p:cNvPr>
                <p:cNvSpPr txBox="1"/>
                <p:nvPr/>
              </p:nvSpPr>
              <p:spPr>
                <a:xfrm>
                  <a:off x="3048001" y="5131993"/>
                  <a:ext cx="1299386" cy="879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934CF2-10E4-4809-BDF2-D1C27B1E9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1" y="5131993"/>
                  <a:ext cx="1299386" cy="879664"/>
                </a:xfrm>
                <a:prstGeom prst="rect">
                  <a:avLst/>
                </a:prstGeom>
                <a:blipFill>
                  <a:blip r:embed="rId9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D2DC65A7-8C23-4D12-9F4B-E255FD4E7969}"/>
              </a:ext>
            </a:extLst>
          </p:cNvPr>
          <p:cNvCxnSpPr>
            <a:cxnSpLocks/>
          </p:cNvCxnSpPr>
          <p:nvPr/>
        </p:nvCxnSpPr>
        <p:spPr>
          <a:xfrm flipV="1">
            <a:off x="490330" y="3763616"/>
            <a:ext cx="6904383" cy="132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98D374-1A3D-43FD-805E-92C863A2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ADB2B1-1ECB-4013-B0E0-E285CE8F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scaling (cont.)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B46FC28-F28E-4D58-91BF-D0DCBF5B9647}"/>
              </a:ext>
            </a:extLst>
          </p:cNvPr>
          <p:cNvGrpSpPr/>
          <p:nvPr/>
        </p:nvGrpSpPr>
        <p:grpSpPr>
          <a:xfrm>
            <a:off x="1075807" y="1521618"/>
            <a:ext cx="4067175" cy="2924294"/>
            <a:chOff x="1075807" y="1521618"/>
            <a:chExt cx="4067175" cy="29242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C27ACA10-97A9-4D61-A877-26533FA2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807" y="1521618"/>
              <a:ext cx="4067175" cy="20669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73D48EAA-D700-451E-BEA9-6E25ACDE166D}"/>
                    </a:ext>
                  </a:extLst>
                </p:cNvPr>
                <p:cNvSpPr txBox="1"/>
                <p:nvPr/>
              </p:nvSpPr>
              <p:spPr>
                <a:xfrm>
                  <a:off x="1736035" y="3645693"/>
                  <a:ext cx="182880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D48EAA-D700-451E-BEA9-6E25ACDE16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035" y="3645693"/>
                  <a:ext cx="1828800" cy="8002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99F32ED-A6B0-4234-9EDE-EB12013E3DB9}"/>
              </a:ext>
            </a:extLst>
          </p:cNvPr>
          <p:cNvGrpSpPr/>
          <p:nvPr/>
        </p:nvGrpSpPr>
        <p:grpSpPr>
          <a:xfrm>
            <a:off x="3657600" y="3645693"/>
            <a:ext cx="4876800" cy="3247291"/>
            <a:chOff x="3657600" y="3645693"/>
            <a:chExt cx="4876800" cy="3247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DB38F607-417D-4A5B-9BD6-4D9370F33ED7}"/>
                    </a:ext>
                  </a:extLst>
                </p:cNvPr>
                <p:cNvSpPr txBox="1"/>
                <p:nvPr/>
              </p:nvSpPr>
              <p:spPr>
                <a:xfrm>
                  <a:off x="5099498" y="6092765"/>
                  <a:ext cx="182880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38F607-417D-4A5B-9BD6-4D9370F33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498" y="6092765"/>
                  <a:ext cx="1828800" cy="8002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1F7BB7B4-46F1-410B-B80D-991BACE7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645693"/>
              <a:ext cx="4876800" cy="25541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8D5FC0D-8FF1-4AF6-A972-06877C89BBC2}"/>
              </a:ext>
            </a:extLst>
          </p:cNvPr>
          <p:cNvGrpSpPr/>
          <p:nvPr/>
        </p:nvGrpSpPr>
        <p:grpSpPr>
          <a:xfrm>
            <a:off x="6096000" y="1521618"/>
            <a:ext cx="5505450" cy="2924294"/>
            <a:chOff x="6096000" y="1521618"/>
            <a:chExt cx="5505450" cy="29242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6CB1F12-721A-43BB-9D02-26C83A5E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21618"/>
              <a:ext cx="5505450" cy="21240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5588613C-482B-49A1-9E62-6B0D139558F5}"/>
                    </a:ext>
                  </a:extLst>
                </p:cNvPr>
                <p:cNvSpPr txBox="1"/>
                <p:nvPr/>
              </p:nvSpPr>
              <p:spPr>
                <a:xfrm>
                  <a:off x="8239125" y="3645693"/>
                  <a:ext cx="182880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/2−3)</m:t>
                        </m:r>
                      </m:oMath>
                    </m:oMathPara>
                  </a14:m>
                  <a:endParaRPr lang="en-IN" sz="2800" dirty="0"/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88613C-482B-49A1-9E62-6B0D13955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25" y="3645693"/>
                  <a:ext cx="1828800" cy="8002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85D9283-3545-44D4-866D-8DD1B21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6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893241-2384-41E0-9560-E9D4FBA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5"/>
            <a:ext cx="10515600" cy="647749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Time scaling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65E62C1-CE3E-4092-8FFD-742CE71421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699"/>
                <a:ext cx="10515600" cy="5714658"/>
              </a:xfrm>
            </p:spPr>
            <p:txBody>
              <a:bodyPr/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for discrete time signal, In the time scaling, replace ‘’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’’ by ‘’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=1.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the graphical representation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Answer:</a:t>
                </a:r>
              </a:p>
              <a:p>
                <a:pPr algn="just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5E62C1-CE3E-4092-8FFD-742CE7142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699"/>
                <a:ext cx="10515600" cy="5714658"/>
              </a:xfrm>
              <a:blipFill>
                <a:blip r:embed="rId2"/>
                <a:stretch>
                  <a:fillRect l="-1043" t="-1921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C513C7D4-2292-4189-82BA-FF9E5424F36B}"/>
                  </a:ext>
                </a:extLst>
              </p:cNvPr>
              <p:cNvSpPr txBox="1"/>
              <p:nvPr/>
            </p:nvSpPr>
            <p:spPr>
              <a:xfrm>
                <a:off x="1285461" y="3170645"/>
                <a:ext cx="555266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13C7D4-2292-4189-82BA-FF9E5424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461" y="3170645"/>
                <a:ext cx="5552661" cy="2677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1DB765-8BA3-46DF-91DB-AA3AA441C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683" y="2780685"/>
            <a:ext cx="5172075" cy="3457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8EA8330-ABD8-4647-882D-2B552F05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7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D78E9-119A-4DC4-9687-8F160DA3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Signal addition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52C1D8A-34B6-4242-8DEA-B093BB9BA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4738"/>
                <a:ext cx="10515600" cy="5192225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continuous time signal.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 for discrete time signal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addition of 2 signals can be obtained by adding their values at every instant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2C1D8A-34B6-4242-8DEA-B093BB9BA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4738"/>
                <a:ext cx="10515600" cy="5192225"/>
              </a:xfrm>
              <a:blipFill>
                <a:blip r:embed="rId2"/>
                <a:stretch>
                  <a:fillRect l="-1043" t="-2115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5446EA-663A-484B-9869-CC30E7171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3751312"/>
            <a:ext cx="3495675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B5014C-D12D-4F80-9B1D-C9F283CF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3652838"/>
            <a:ext cx="3705225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97053A91-2C14-43E5-9208-6655A05419DD}"/>
                  </a:ext>
                </a:extLst>
              </p:cNvPr>
              <p:cNvSpPr txBox="1"/>
              <p:nvPr/>
            </p:nvSpPr>
            <p:spPr>
              <a:xfrm>
                <a:off x="576884" y="3815219"/>
                <a:ext cx="555266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=2;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I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53A91-2C14-43E5-9208-6655A0541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84" y="3815219"/>
                <a:ext cx="5552661" cy="2677656"/>
              </a:xfrm>
              <a:prstGeom prst="rect">
                <a:avLst/>
              </a:prstGeom>
              <a:blipFill>
                <a:blip r:embed="rId5"/>
                <a:stretch>
                  <a:fillRect l="-2305" t="-2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80202E-3C7D-4BDF-8D56-BFBB3402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37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76B360-85D5-4534-9683-172C6EA4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75779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Signal addition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5AEED3A-22F6-4260-8E1E-1DDE29EFF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71" y="1056032"/>
            <a:ext cx="4010025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8593D0-194A-4D1F-B88B-FC370CBA9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3574773"/>
            <a:ext cx="4067175" cy="3104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28E7725-DF61-4159-BCE2-C6DE603A66EC}"/>
                  </a:ext>
                </a:extLst>
              </p:cNvPr>
              <p:cNvSpPr txBox="1"/>
              <p:nvPr/>
            </p:nvSpPr>
            <p:spPr>
              <a:xfrm>
                <a:off x="814078" y="575779"/>
                <a:ext cx="555266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+1=2</m:t>
                      </m:r>
                    </m:oMath>
                  </m:oMathPara>
                </a14:m>
                <a:endParaRPr lang="en-I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.5=2.5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E7725-DF61-4159-BCE2-C6DE603A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8" y="575779"/>
                <a:ext cx="5552661" cy="3108543"/>
              </a:xfrm>
              <a:prstGeom prst="rect">
                <a:avLst/>
              </a:prstGeom>
              <a:blipFill>
                <a:blip r:embed="rId4"/>
                <a:stretch>
                  <a:fillRect l="-2308" t="-1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E137379D-E470-416B-8AC5-99FF3B7BD2C0}"/>
                  </a:ext>
                </a:extLst>
              </p:cNvPr>
              <p:cNvSpPr txBox="1"/>
              <p:nvPr/>
            </p:nvSpPr>
            <p:spPr>
              <a:xfrm>
                <a:off x="814078" y="3856382"/>
                <a:ext cx="555266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2−0.5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1−1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.5=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−0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37379D-E470-416B-8AC5-99FF3B7B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8" y="3856382"/>
                <a:ext cx="5552661" cy="3108543"/>
              </a:xfrm>
              <a:prstGeom prst="rect">
                <a:avLst/>
              </a:prstGeom>
              <a:blipFill>
                <a:blip r:embed="rId5"/>
                <a:stretch>
                  <a:fillRect l="-2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BD036E2-0D77-4AC7-94F7-5142EF024D64}"/>
              </a:ext>
            </a:extLst>
          </p:cNvPr>
          <p:cNvCxnSpPr/>
          <p:nvPr/>
        </p:nvCxnSpPr>
        <p:spPr>
          <a:xfrm>
            <a:off x="304800" y="3856382"/>
            <a:ext cx="61622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0B0A8A3-1D5F-4D31-A445-FF7509B9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8EEE88-2582-4FE9-940F-4A392515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signals and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FDC20B-6DB0-4E65-AC4C-3F55C50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application: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industrial control and automation.</a:t>
            </a:r>
          </a:p>
          <a:p>
            <a:pPr marL="0" indent="0">
              <a:buNone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Controlling the position of a valve or shaft of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amotor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techniques used in it are : time-domain solution of differential equations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transformation,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estimation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8C205C-C8DD-49B8-9952-907CDD71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98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563F3A-22D7-4C37-9F79-9D13C625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78"/>
            <a:ext cx="10515600" cy="81431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Signal addition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56C1E9F-CE44-459A-BE8F-D7ECC0D64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775" y="1088196"/>
                <a:ext cx="11208025" cy="5088767"/>
              </a:xfrm>
            </p:spPr>
            <p:txBody>
              <a:bodyPr/>
              <a:lstStyle/>
              <a:p>
                <a:r>
                  <a:rPr lang="en-I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1,3,2,1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   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   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C1E9F-CE44-459A-BE8F-D7ECC0D64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775" y="1088196"/>
                <a:ext cx="11208025" cy="5088767"/>
              </a:xfrm>
              <a:blipFill>
                <a:blip r:embed="rId2"/>
                <a:stretch>
                  <a:fillRect l="-979" t="-2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286A847-CCC5-41FB-AEB0-B0F9BF9F0C34}"/>
              </a:ext>
            </a:extLst>
          </p:cNvPr>
          <p:cNvGrpSpPr/>
          <p:nvPr/>
        </p:nvGrpSpPr>
        <p:grpSpPr>
          <a:xfrm>
            <a:off x="5645426" y="1066109"/>
            <a:ext cx="3352800" cy="881029"/>
            <a:chOff x="5645426" y="1024610"/>
            <a:chExt cx="3352800" cy="88102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9EDCC1C0-4B4D-41ED-B2A6-76D5822166F0}"/>
                </a:ext>
              </a:extLst>
            </p:cNvPr>
            <p:cNvCxnSpPr/>
            <p:nvPr/>
          </p:nvCxnSpPr>
          <p:spPr>
            <a:xfrm flipV="1">
              <a:off x="8256105" y="1547830"/>
              <a:ext cx="0" cy="357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F251F962-F7D7-4C9D-B48C-55CAF91C4BB3}"/>
                    </a:ext>
                  </a:extLst>
                </p:cNvPr>
                <p:cNvSpPr txBox="1"/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251F962-F7D7-4C9D-B48C-55CAF91C4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6F709DB-C57A-4609-9FA2-058D9DDF0320}"/>
              </a:ext>
            </a:extLst>
          </p:cNvPr>
          <p:cNvGrpSpPr/>
          <p:nvPr/>
        </p:nvGrpSpPr>
        <p:grpSpPr>
          <a:xfrm>
            <a:off x="3932585" y="2035452"/>
            <a:ext cx="7421215" cy="857958"/>
            <a:chOff x="6484078" y="1066560"/>
            <a:chExt cx="8110329" cy="857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DE6CE43C-00E9-4AD9-B610-CD610EB45CC4}"/>
                    </a:ext>
                  </a:extLst>
                </p:cNvPr>
                <p:cNvSpPr txBox="1"/>
                <p:nvPr/>
              </p:nvSpPr>
              <p:spPr>
                <a:xfrm>
                  <a:off x="6484078" y="1066560"/>
                  <a:ext cx="8110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0+1, 0−2, 1+3, 3+2, 2+0, 1+0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E6CE43C-00E9-4AD9-B610-CD610EB45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078" y="1066560"/>
                  <a:ext cx="811032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3E78A212-9C9B-4F15-A2B8-67A55750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8785" y="1589780"/>
              <a:ext cx="0" cy="334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3E2E714-F1C4-4490-91C8-4480C652FF1D}"/>
              </a:ext>
            </a:extLst>
          </p:cNvPr>
          <p:cNvGrpSpPr/>
          <p:nvPr/>
        </p:nvGrpSpPr>
        <p:grpSpPr>
          <a:xfrm>
            <a:off x="477090" y="2726041"/>
            <a:ext cx="5777934" cy="894618"/>
            <a:chOff x="2345635" y="2067339"/>
            <a:chExt cx="8110329" cy="894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1AD60CEF-51B9-42EB-BAB2-A2CA2676A51D}"/>
                    </a:ext>
                  </a:extLst>
                </p:cNvPr>
                <p:cNvSpPr txBox="1"/>
                <p:nvPr/>
              </p:nvSpPr>
              <p:spPr>
                <a:xfrm>
                  <a:off x="2345635" y="2067339"/>
                  <a:ext cx="8110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1, −2, 4, 5, 2, 1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AD60CEF-51B9-42EB-BAB2-A2CA2676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5635" y="2067339"/>
                  <a:ext cx="811032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7380B577-7B0B-47A6-A9B1-5D9EF72EC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6019" y="2578639"/>
              <a:ext cx="0" cy="383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604CA6C-1F39-4B85-8F4D-75C93E750CDF}"/>
              </a:ext>
            </a:extLst>
          </p:cNvPr>
          <p:cNvGrpSpPr/>
          <p:nvPr/>
        </p:nvGrpSpPr>
        <p:grpSpPr>
          <a:xfrm>
            <a:off x="4058480" y="4063579"/>
            <a:ext cx="7421215" cy="817443"/>
            <a:chOff x="4058480" y="4063579"/>
            <a:chExt cx="7421215" cy="817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2CA0B46B-8106-41B4-831B-3A670DF4F643}"/>
                    </a:ext>
                  </a:extLst>
                </p:cNvPr>
                <p:cNvSpPr txBox="1"/>
                <p:nvPr/>
              </p:nvSpPr>
              <p:spPr>
                <a:xfrm>
                  <a:off x="4058480" y="4063579"/>
                  <a:ext cx="74212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0−1, 0+2, 1−3, 3−2, 2−0, 1−0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CA0B46B-8106-41B4-831B-3A670DF4F6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480" y="4063579"/>
                  <a:ext cx="742121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3D5AA834-F700-4727-BDCC-F1267D41798F}"/>
                </a:ext>
              </a:extLst>
            </p:cNvPr>
            <p:cNvCxnSpPr/>
            <p:nvPr/>
          </p:nvCxnSpPr>
          <p:spPr>
            <a:xfrm flipV="1">
              <a:off x="7938052" y="4523213"/>
              <a:ext cx="0" cy="357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0E1B8D6-6399-4314-A762-5A8565845381}"/>
              </a:ext>
            </a:extLst>
          </p:cNvPr>
          <p:cNvGrpSpPr/>
          <p:nvPr/>
        </p:nvGrpSpPr>
        <p:grpSpPr>
          <a:xfrm>
            <a:off x="1043610" y="5097910"/>
            <a:ext cx="7421215" cy="881029"/>
            <a:chOff x="4058480" y="4063579"/>
            <a:chExt cx="7421215" cy="881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7F3EF737-D31E-43AC-B06C-392BD66B7B02}"/>
                    </a:ext>
                  </a:extLst>
                </p:cNvPr>
                <p:cNvSpPr txBox="1"/>
                <p:nvPr/>
              </p:nvSpPr>
              <p:spPr>
                <a:xfrm>
                  <a:off x="4058480" y="4063579"/>
                  <a:ext cx="74212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−1, 2, −2, 1, 2, 1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F3EF737-D31E-43AC-B06C-392BD66B7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480" y="4063579"/>
                  <a:ext cx="742121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06126746-1379-4AF2-996D-3BE5AC45FD3F}"/>
                </a:ext>
              </a:extLst>
            </p:cNvPr>
            <p:cNvCxnSpPr/>
            <p:nvPr/>
          </p:nvCxnSpPr>
          <p:spPr>
            <a:xfrm flipV="1">
              <a:off x="8521147" y="4586799"/>
              <a:ext cx="0" cy="357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5349E78-04C2-40CF-92EE-66EFD9A1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57638D-D24E-4441-8AAA-D60B8934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065"/>
            <a:ext cx="10515600" cy="68995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Signal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722903-E8EF-4B40-867F-FCF80D5D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8057"/>
            <a:ext cx="10515600" cy="5121885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multiplication of 2 signals can be obtained by multiplying their values at every instant.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E7FA97-3794-4FF2-8E80-E7A872951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63" y="4260121"/>
            <a:ext cx="3086100" cy="2428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C97C9E-5A79-4892-B05D-BBC193223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37" y="1555681"/>
            <a:ext cx="2457450" cy="2543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CAA778D-690A-4A99-AA4B-813B3F4DF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28" y="1574731"/>
            <a:ext cx="3705225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DAC7B40-D4C8-45EC-A1DF-B6FB8DC80079}"/>
                  </a:ext>
                </a:extLst>
              </p:cNvPr>
              <p:cNvSpPr txBox="1"/>
              <p:nvPr/>
            </p:nvSpPr>
            <p:spPr>
              <a:xfrm>
                <a:off x="838200" y="1791106"/>
                <a:ext cx="555266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=1;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I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=0.5; </m:t>
                      </m:r>
                      <m:sSub>
                        <m:sSubPr>
                          <m:ctrlPr>
                            <a:rPr lang="en-I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AC7B40-D4C8-45EC-A1DF-B6FB8DC8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1106"/>
                <a:ext cx="5552661" cy="2677656"/>
              </a:xfrm>
              <a:prstGeom prst="rect">
                <a:avLst/>
              </a:prstGeom>
              <a:blipFill>
                <a:blip r:embed="rId5"/>
                <a:stretch>
                  <a:fillRect l="-2308" t="-2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FE13851-70EF-4472-A829-EA606EBC7E36}"/>
                  </a:ext>
                </a:extLst>
              </p:cNvPr>
              <p:cNvSpPr txBox="1"/>
              <p:nvPr/>
            </p:nvSpPr>
            <p:spPr>
              <a:xfrm>
                <a:off x="708061" y="4494313"/>
                <a:ext cx="819160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I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N" sz="2800" dirty="0"/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∗1=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N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                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∗0.5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interval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0.5∗1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.5=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13851-70EF-4472-A829-EA606EBC7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1" y="4494313"/>
                <a:ext cx="8191602" cy="1815882"/>
              </a:xfrm>
              <a:prstGeom prst="rect">
                <a:avLst/>
              </a:prstGeom>
              <a:blipFill>
                <a:blip r:embed="rId6"/>
                <a:stretch>
                  <a:fillRect l="-1488" b="-8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34474AA-D164-42C9-B2C6-AA8CD7948EC1}"/>
              </a:ext>
            </a:extLst>
          </p:cNvPr>
          <p:cNvCxnSpPr/>
          <p:nvPr/>
        </p:nvCxnSpPr>
        <p:spPr>
          <a:xfrm flipV="1">
            <a:off x="206237" y="4468762"/>
            <a:ext cx="8226287" cy="51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BEFCA5-E54F-4782-B062-92305675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0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7256-DD7A-4C31-BF08-E993A61D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0"/>
            <a:ext cx="10515600" cy="695049"/>
          </a:xfrm>
        </p:spPr>
        <p:txBody>
          <a:bodyPr/>
          <a:lstStyle/>
          <a:p>
            <a:r>
              <a:rPr lang="en-IN" dirty="0"/>
              <a:t>6. Signal multiplication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00A5041-43EF-4C66-8A1D-D73A997DF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73426"/>
                <a:ext cx="10515600" cy="5143293"/>
              </a:xfrm>
            </p:spPr>
            <p:txBody>
              <a:bodyPr/>
              <a:lstStyle/>
              <a:p>
                <a:r>
                  <a:rPr lang="en-I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1,2,−2,3,2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   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A5041-43EF-4C66-8A1D-D73A997DF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73426"/>
                <a:ext cx="10515600" cy="5143293"/>
              </a:xfrm>
              <a:blipFill>
                <a:blip r:embed="rId2"/>
                <a:stretch>
                  <a:fillRect l="-1043" t="-18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C28B447-1F8E-4231-8008-DFB3D258DA15}"/>
              </a:ext>
            </a:extLst>
          </p:cNvPr>
          <p:cNvGrpSpPr/>
          <p:nvPr/>
        </p:nvGrpSpPr>
        <p:grpSpPr>
          <a:xfrm>
            <a:off x="5645426" y="1024610"/>
            <a:ext cx="4439478" cy="881029"/>
            <a:chOff x="5645426" y="1024610"/>
            <a:chExt cx="3352800" cy="88102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38A3DE94-A0FA-481F-BC92-BB0A6B4D8106}"/>
                </a:ext>
              </a:extLst>
            </p:cNvPr>
            <p:cNvCxnSpPr/>
            <p:nvPr/>
          </p:nvCxnSpPr>
          <p:spPr>
            <a:xfrm flipV="1">
              <a:off x="7495470" y="1547830"/>
              <a:ext cx="0" cy="357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F36B5A92-0839-4513-B166-9080BD5D9B5A}"/>
                    </a:ext>
                  </a:extLst>
                </p:cNvPr>
                <p:cNvSpPr txBox="1"/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0.5,1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36B5A92-0839-4513-B166-9080BD5D9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EA70C59-B35C-491E-8BBB-F38BBA0A93DE}"/>
              </a:ext>
            </a:extLst>
          </p:cNvPr>
          <p:cNvGrpSpPr/>
          <p:nvPr/>
        </p:nvGrpSpPr>
        <p:grpSpPr>
          <a:xfrm>
            <a:off x="1853650" y="2703796"/>
            <a:ext cx="8484700" cy="725204"/>
            <a:chOff x="6484078" y="1066560"/>
            <a:chExt cx="8110329" cy="725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40EFC145-7EEA-430A-A39D-5B1C5CBDE6E6}"/>
                    </a:ext>
                  </a:extLst>
                </p:cNvPr>
                <p:cNvSpPr txBox="1"/>
                <p:nvPr/>
              </p:nvSpPr>
              <p:spPr>
                <a:xfrm>
                  <a:off x="6484078" y="1066560"/>
                  <a:ext cx="811032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0∗−1, 1∗1, 2∗0.5,−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2∗0.5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, 3∗1,2∗0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FC145-7EEA-430A-A39D-5B1C5CBDE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078" y="1066560"/>
                  <a:ext cx="811032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47DF445-CEBA-40D9-85D7-5EE353EB8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1381" y="1457026"/>
              <a:ext cx="0" cy="334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7E5FBAB-3C48-453E-9915-5BA2A19F17D0}"/>
              </a:ext>
            </a:extLst>
          </p:cNvPr>
          <p:cNvGrpSpPr/>
          <p:nvPr/>
        </p:nvGrpSpPr>
        <p:grpSpPr>
          <a:xfrm>
            <a:off x="2365512" y="3819466"/>
            <a:ext cx="4439478" cy="894281"/>
            <a:chOff x="5645426" y="1024610"/>
            <a:chExt cx="3352800" cy="89428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C8653F60-85DE-4921-A627-C5234B31D7AF}"/>
                </a:ext>
              </a:extLst>
            </p:cNvPr>
            <p:cNvCxnSpPr/>
            <p:nvPr/>
          </p:nvCxnSpPr>
          <p:spPr>
            <a:xfrm flipV="1">
              <a:off x="7321826" y="1561082"/>
              <a:ext cx="0" cy="357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5DF27213-9A64-45F9-AF45-EB7AE54C8861}"/>
                    </a:ext>
                  </a:extLst>
                </p:cNvPr>
                <p:cNvSpPr txBox="1"/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−1,3,0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F27213-9A64-45F9-AF45-EB7AE54C8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426" y="1024610"/>
                  <a:ext cx="335280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C1E18322-95A4-4408-8030-4A7F574F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8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9172F0-E69B-4A86-8C1E-EB9292B5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8C5CE1-9DDF-4327-AB7D-F405578C8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72198"/>
                <a:ext cx="10515600" cy="2886075"/>
              </a:xfrm>
            </p:spPr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Sketch the followings: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IN" dirty="0"/>
                  <a:t>   </a:t>
                </a:r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IN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IN" dirty="0"/>
              </a:p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endParaRPr lang="en-IN" dirty="0"/>
              </a:p>
              <a:p>
                <a:pPr marL="514350" indent="-514350">
                  <a:buAutoNum type="arabicPeriod"/>
                </a:pPr>
                <a:endParaRPr lang="en-IN" dirty="0"/>
              </a:p>
              <a:p>
                <a:pPr marL="514350" indent="-514350">
                  <a:buAutoNum type="arabicPeriod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C5CE1-9DDF-4327-AB7D-F405578C8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72198"/>
                <a:ext cx="10515600" cy="2886075"/>
              </a:xfrm>
              <a:blipFill>
                <a:blip r:embed="rId2"/>
                <a:stretch>
                  <a:fillRect l="-1043" t="-3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A5C63C-73C1-4A76-934C-DE4EBB4E3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2" y="1457655"/>
            <a:ext cx="2771775" cy="206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E53372-9C1A-4155-8531-D8BF681DA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63" y="1600200"/>
            <a:ext cx="298132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9DF249-9CB0-4D0F-A974-081867DB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4" y="1903375"/>
            <a:ext cx="3267075" cy="1971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1AE9BD0F-FCB9-44C9-AA00-7AE6C03BF5E7}"/>
                  </a:ext>
                </a:extLst>
              </p:cNvPr>
              <p:cNvSpPr txBox="1"/>
              <p:nvPr/>
            </p:nvSpPr>
            <p:spPr>
              <a:xfrm>
                <a:off x="838200" y="4133010"/>
                <a:ext cx="2600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2. 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IN" sz="2800" dirty="0"/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E9BD0F-FCB9-44C9-AA00-7AE6C03B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3010"/>
                <a:ext cx="26003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D8BAB64-9485-4AEE-BF6B-A28FB3106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82" y="3983075"/>
            <a:ext cx="4476750" cy="2800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CCAE3FD-66F4-4F5B-9A3D-F6CC5A47E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2" y="4701248"/>
            <a:ext cx="2876550" cy="1819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E8539F7-6E3C-4B9E-A747-827AA3E46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09" y="4815548"/>
            <a:ext cx="3476625" cy="1704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08FE563-8CCE-4E59-95B0-F3AA0F7F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62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4B94E4B-64CB-4092-80FD-2838869665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5287"/>
                <a:ext cx="10515600" cy="59516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0" dirty="0">
                    <a:ea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4.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−3)</m:t>
                    </m:r>
                  </m:oMath>
                </a14:m>
                <a:r>
                  <a:rPr lang="en-IN" dirty="0"/>
                  <a:t> 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94E4B-64CB-4092-80FD-2838869665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5287"/>
                <a:ext cx="10515600" cy="595167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8CFAF7-6A2D-4E5B-930A-426FCC3BA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39" y="681037"/>
            <a:ext cx="330517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280A652-0B27-4FD7-9663-5F8A8E65B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6" y="915125"/>
            <a:ext cx="22860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518CC94-FD22-4981-87CB-D57C5F1B0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08" y="464551"/>
            <a:ext cx="269557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6B2D4DF-C089-4F33-8ED4-AF7712D7A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44" y="1096100"/>
            <a:ext cx="2305050" cy="1771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D341AA4-C582-4B68-A8F4-5F2393F4C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1" y="4361725"/>
            <a:ext cx="2581275" cy="1581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94D7F46-30B5-4832-9666-73D84A6B9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46" y="4323625"/>
            <a:ext cx="2447925" cy="1619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2D1449D-34EA-4AB6-AB95-E85D6F8B4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4285525"/>
            <a:ext cx="2552700" cy="1476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98ACB6B-374A-4480-88D4-A5C8A1CF1C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79" y="4234949"/>
            <a:ext cx="2914650" cy="1657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9D42CA-FEB3-4C92-98C0-5993B27E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8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BAC9C29-B7F5-45A0-9900-665C3C419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800"/>
                <a:ext cx="10515600" cy="58721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5.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C9C29-B7F5-45A0-9900-665C3C419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800"/>
                <a:ext cx="10515600" cy="5872163"/>
              </a:xfrm>
              <a:blipFill>
                <a:blip r:embed="rId2"/>
                <a:stretch>
                  <a:fillRect l="-1217" t="-16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0E45E0-7D2A-43FC-9F12-7B5A1F70F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40" y="4085499"/>
            <a:ext cx="3592064" cy="1464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D48826-1011-43B1-B80F-93BD3A45D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7" y="1308237"/>
            <a:ext cx="2600325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BC814ED-8F24-4065-9209-B939FB2AE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74" y="3742600"/>
            <a:ext cx="3038475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D1F8AF8-DAD2-41EA-B792-3498BC2EF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8237"/>
            <a:ext cx="2581275" cy="1581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3C466C-B44D-44DA-87EB-26531D46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03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8106C-3E07-41FA-A72D-5D533A96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61"/>
            <a:ext cx="10515600" cy="689952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 Signals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BD0582-C2AD-4E24-954F-9A595746D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1"/>
            <a:ext cx="10515600" cy="4840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 signals are classified according to their characteristic.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time and discrete time signal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Deterministic and random signals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and aperiodic signals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and odd signals</a:t>
            </a:r>
          </a:p>
          <a:p>
            <a:pPr marL="514350" indent="-514350">
              <a:buFont typeface="+mj-lt"/>
              <a:buAutoNum type="arabicPeriod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signals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08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C41A80-965E-41A5-8B92-DF192515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939"/>
            <a:ext cx="10515600" cy="493004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and Random Signals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9F19B7-BF22-49E4-BC50-C4E954EC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943"/>
            <a:ext cx="10515600" cy="515002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signal: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deterministic signal is a signal exhibiting no uncertainty of value at any given instant of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instantaneous value can be predicted by mathematical equation</a:t>
            </a:r>
          </a:p>
          <a:p>
            <a:r>
              <a:rPr lang="en-US" altLang="ko-KR" b="1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 x(t) = sin(3t) is deterministic signal.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90546C-9602-45AF-B044-6624043B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969213"/>
            <a:ext cx="530352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68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AFFEA8-73FC-4E97-9185-FF09C78A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 and Random Signals (cont.)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1CEFC9-231F-4E9D-917C-88820CCBF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28"/>
            <a:ext cx="10515600" cy="488273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signal:</a:t>
            </a:r>
          </a:p>
          <a:p>
            <a:pPr algn="just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signal is characterized by uncertainty before its actual occurrence.</a:t>
            </a:r>
          </a:p>
          <a:p>
            <a:pPr algn="just"/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Behavior of these signals </a:t>
            </a:r>
            <a:r>
              <a:rPr lang="en-US" altLang="ko-KR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are</a:t>
            </a:r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solidFill>
                  <a:srgbClr val="C0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random</a:t>
            </a:r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 i.e. not predictable with respect to time.</a:t>
            </a:r>
          </a:p>
          <a:p>
            <a:pPr algn="just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These signals can’t be expressed mathematically. </a:t>
            </a:r>
          </a:p>
          <a:p>
            <a:pPr algn="just">
              <a:lnSpc>
                <a:spcPct val="80000"/>
              </a:lnSpc>
              <a:defRPr/>
            </a:pPr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 For example  </a:t>
            </a:r>
            <a:r>
              <a:rPr lang="en-US" altLang="ko-KR" sz="2800" dirty="0">
                <a:solidFill>
                  <a:srgbClr val="C0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Thermal Noise </a:t>
            </a:r>
            <a:r>
              <a:rPr lang="en-US" altLang="ko-KR" sz="28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generated is non deterministic signal.</a:t>
            </a:r>
            <a:endParaRPr lang="ko-KR" altLang="en-US" sz="2800" dirty="0"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40A174AF-4A8A-4681-BF7D-9FF889C2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51" y="4577861"/>
            <a:ext cx="59436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248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401A81-0A81-47FF-B315-AB82240E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Periodic and aperiodic signals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7648AB1-D0F3-4644-876C-E71480E20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010"/>
                <a:ext cx="10515600" cy="486866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IN" dirty="0"/>
                  <a:t>A continuous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said to be periodic if it satisfies the condition</a:t>
                </a:r>
              </a:p>
              <a:p>
                <a:pPr marL="0" indent="0" algn="just">
                  <a:buNone/>
                </a:pPr>
                <a:r>
                  <a:rPr lang="en-IN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all t. Otherwise aperiodic</a:t>
                </a:r>
              </a:p>
              <a:p>
                <a:pPr algn="just"/>
                <a:r>
                  <a:rPr lang="en-IN" dirty="0"/>
                  <a:t>The smallest value of T that satisfies the above condition is known as fundamental period.</a:t>
                </a:r>
              </a:p>
              <a:p>
                <a:pPr algn="just"/>
                <a:r>
                  <a:rPr lang="en-IN" dirty="0"/>
                  <a:t>A discrete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said to be periodic if it satisfies the condition</a:t>
                </a:r>
              </a:p>
              <a:p>
                <a:pPr marL="0" indent="0" algn="just">
                  <a:buNone/>
                </a:pPr>
                <a:r>
                  <a:rPr lang="en-IN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all n. Otherwise aperiodic</a:t>
                </a:r>
              </a:p>
              <a:p>
                <a:pPr algn="just"/>
                <a:r>
                  <a:rPr lang="en-IN" dirty="0"/>
                  <a:t>The smallest value of N that satisfies the above condition is known as fundamental period.</a:t>
                </a:r>
              </a:p>
              <a:p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648AB1-D0F3-4644-876C-E71480E20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010"/>
                <a:ext cx="10515600" cy="4868668"/>
              </a:xfrm>
              <a:blipFill>
                <a:blip r:embed="rId2"/>
                <a:stretch>
                  <a:fillRect l="-1043" t="-2130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73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2EB3A-DAFC-40A1-86F9-A662D445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2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signals and systems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AAEB17-2248-4EE8-BAF9-17AF2B13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364"/>
            <a:ext cx="10515600" cy="51705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applications: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transformation of information (signal) over a channel. The channel may be free space, coaxial cable,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 cable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 component of transmission is modulation: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modulation     digital modulation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and system is applied in communication for transmission, storage and display of information.</a:t>
            </a:r>
          </a:p>
          <a:p>
            <a:pPr marL="0" indent="0">
              <a:buNone/>
            </a:pP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and audio processing: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Cancellation of noise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features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signal.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54B034-7F4C-4E1E-8F40-4B056E4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522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924CED-B4B5-4A73-B188-02392A0B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Periodic and aperiodic signals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C80D92-1491-494E-AC7B-BCC3B29F1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sequence is repeating after every 4 samples. So, fundamental period=4.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A5EDE0-7D07-4522-B307-58E4C8C4C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30" y="1236382"/>
            <a:ext cx="6706479" cy="29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AD183B-9C62-40D8-A715-7AE8151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Periodic and aperiodic signals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62535F6-15E7-487A-B8FD-0F201ADFB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Sinusoidal signal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----------------(1)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periodic signal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(1) and (2) are equal if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</m:t>
                    </m:r>
                  </m:oMath>
                </a14:m>
                <a:endParaRPr lang="en-IN" b="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 or time period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=Fundamental frequency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535F6-15E7-487A-B8FD-0F201ADFB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217" t="-2989" b="-22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1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ECF0786-C826-4606-951B-416B36346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complex exponential signal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periodic signal 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N" dirty="0"/>
                  <a:t>=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IN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𝑗𝑠𝑖𝑛</m:t>
                    </m:r>
                  </m:oMath>
                </a14:m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dirty="0"/>
                  <a:t>As for periodic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IN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𝑗𝑠𝑖𝑛</m:t>
                    </m:r>
                  </m:oMath>
                </a14:m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)=1,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=2</a:t>
                </a:r>
                <a:r>
                  <a:rPr lang="el-GR" dirty="0"/>
                  <a:t>π</a:t>
                </a:r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𝑗𝑠𝑖𝑛</m:t>
                    </m:r>
                  </m:oMath>
                </a14:m>
                <a:r>
                  <a:rPr lang="en-I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IN" dirty="0"/>
                  <a:t>)=1</a:t>
                </a:r>
              </a:p>
              <a:p>
                <a:pPr marL="0" indent="0">
                  <a:buNone/>
                </a:pPr>
                <a:r>
                  <a:rPr lang="en-IN" dirty="0"/>
                  <a:t>So for periodic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 or time period</a:t>
                </a: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=Fundamental frequency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CF0786-C826-4606-951B-416B36346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0"/>
                <a:ext cx="10515600" cy="4896803"/>
              </a:xfrm>
              <a:blipFill>
                <a:blip r:embed="rId2"/>
                <a:stretch>
                  <a:fillRect l="-1217" t="-2117" b="-1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208A6851-F5DA-4FCD-8C0E-556B412AA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Periodic and aperiodic signals (cont.)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072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B6343-EC9A-4A4E-BBE3-E2ABADF7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17"/>
            <a:ext cx="10515600" cy="60554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for sum of 2 periodic signal to be periodic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9B20D5B-A18A-423F-9B70-2E6962509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8806"/>
                <a:ext cx="10515600" cy="5234427"/>
              </a:xfrm>
            </p:spPr>
            <p:txBody>
              <a:bodyPr/>
              <a:lstStyle/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2 periodic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periods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or may not be periodic depending on the 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sum to be periodic, the ratio of periods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rational number or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of 2 integers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Otherwise sum is not periodic.</a:t>
                </a: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time period=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B20D5B-A18A-423F-9B70-2E6962509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8806"/>
                <a:ext cx="10515600" cy="5234427"/>
              </a:xfrm>
              <a:blipFill>
                <a:blip r:embed="rId2"/>
                <a:stretch>
                  <a:fillRect l="-1043" t="-2095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31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05A16E-9D60-4E3D-A0E8-E0318D17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280719"/>
            <a:ext cx="10515600" cy="535207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3985B4A-E866-4169-91F5-E655A7745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2536"/>
                <a:ext cx="10515600" cy="52344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fundamental period T of the following continuous-time signal, if, they are periodic.</a:t>
                </a:r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b="1" dirty="0"/>
                  <a:t>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IN" dirty="0"/>
                  <a:t>Ans:-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The signal is periodic.</a:t>
                </a:r>
                <a:endParaRPr lang="en-I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=0.4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second.</a:t>
                </a:r>
              </a:p>
              <a:p>
                <a:pPr marL="0" indent="0">
                  <a:buNone/>
                </a:pPr>
                <a:r>
                  <a:rPr lang="en-US" b="0" dirty="0"/>
                  <a:t>2</a:t>
                </a:r>
                <a:r>
                  <a:rPr lang="en-US" b="1" dirty="0"/>
                  <a:t>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⁡(</m:t>
                    </m:r>
                  </m:oMath>
                </a14:m>
                <a:r>
                  <a:rPr lang="en-IN" b="1" dirty="0"/>
                  <a:t>50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=50</a:t>
                </a:r>
                <a:r>
                  <a:rPr lang="en-I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signal is periodic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50</m:t>
                        </m:r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85B4A-E866-4169-91F5-E655A7745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2536"/>
                <a:ext cx="10515600" cy="5234428"/>
              </a:xfrm>
              <a:blipFill>
                <a:blip r:embed="rId2"/>
                <a:stretch>
                  <a:fillRect l="-1217" t="-2098" r="-116" b="-11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0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506354-5836-4A52-8809-8EA834A3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2"/>
            <a:ext cx="10515600" cy="577410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6F7D2FC-F93A-416A-B799-7C3695EFD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98806"/>
                <a:ext cx="10515600" cy="61053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3</a:t>
                </a:r>
                <a:r>
                  <a:rPr lang="en-US" b="0" dirty="0"/>
                  <a:t>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signal is periodic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IN" b="1" dirty="0"/>
                  <a:t>4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signal is periodic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</a:t>
                </a:r>
                <a:endParaRPr lang="en-I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5.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𝐬𝐢𝐧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⁡(</m:t>
                    </m:r>
                  </m:oMath>
                </a14:m>
                <a:r>
                  <a:rPr lang="en-IN" b="1" dirty="0"/>
                  <a:t>50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b="1" dirty="0"/>
                  <a:t>u(t)</a:t>
                </a:r>
              </a:p>
              <a:p>
                <a:pPr marL="0" indent="0">
                  <a:buNone/>
                </a:pPr>
                <a:r>
                  <a:rPr lang="en-IN" dirty="0"/>
                  <a:t>Ans:-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</m:oMath>
                </a14:m>
                <a:r>
                  <a:rPr lang="en-IN" dirty="0"/>
                  <a:t>50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I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IN" dirty="0"/>
                  <a:t>u(</a:t>
                </a:r>
                <a:r>
                  <a:rPr lang="en-IN" dirty="0" err="1"/>
                  <a:t>t+T</a:t>
                </a:r>
                <a:r>
                  <a:rPr lang="en-IN" dirty="0"/>
                  <a:t>). </a:t>
                </a:r>
              </a:p>
              <a:p>
                <a:pPr marL="0" indent="0">
                  <a:buNone/>
                </a:pPr>
                <a:r>
                  <a:rPr lang="en-IN" dirty="0"/>
                  <a:t>As u(t)≠u(</a:t>
                </a:r>
                <a:r>
                  <a:rPr lang="en-IN" dirty="0" err="1"/>
                  <a:t>t+T</a:t>
                </a:r>
                <a:r>
                  <a:rPr lang="en-IN" dirty="0"/>
                  <a:t>)    The signal is aperiodic.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F7D2FC-F93A-416A-B799-7C3695EFD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98806"/>
                <a:ext cx="10515600" cy="6105379"/>
              </a:xfrm>
              <a:blipFill>
                <a:blip r:embed="rId2"/>
                <a:stretch>
                  <a:fillRect l="-1217" t="-8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27625-EFB6-4FA6-8C3F-A490DA67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78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4031390-E331-4564-A5CC-B008ED327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56603"/>
                <a:ext cx="10515600" cy="52766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p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aperiodic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31390-E331-4564-A5CC-B008ED327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56603"/>
                <a:ext cx="10515600" cy="5276631"/>
              </a:xfrm>
              <a:blipFill>
                <a:blip r:embed="rId2"/>
                <a:stretch>
                  <a:fillRect l="-1217" t="-16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C3B365-D73F-4606-A6D9-9A28CC70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72"/>
            <a:ext cx="10515600" cy="422665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C4F9E3F-B789-4CCD-80E9-3F5424E9A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8468"/>
                <a:ext cx="10515600" cy="53047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whether the following signals are periodic or not. Also, find the fundamental time period T. 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func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func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10,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IN" dirty="0">
                  <a:solidFill>
                    <a:srgbClr val="FF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4,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ratio is rational number so the sum of 2 signals are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period=T=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sec.</a:t>
                </a:r>
              </a:p>
              <a:p>
                <a:pPr marL="0" indent="0">
                  <a:buNone/>
                </a:pPr>
                <a:endParaRPr lang="en-I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F9E3F-B789-4CCD-80E9-3F5424E9A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8468"/>
                <a:ext cx="10515600" cy="5304765"/>
              </a:xfrm>
              <a:blipFill>
                <a:blip r:embed="rId2"/>
                <a:stretch>
                  <a:fillRect l="-1217" t="-19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01CDF-C395-4C4E-B7AC-F8B800A3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6B4D4E0-AC32-42D0-976B-E3A5329B9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1037"/>
                <a:ext cx="10515600" cy="549592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𝟔𝟎</m:t>
                            </m:r>
                            <m:r>
                              <a:rPr lang="el-GR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𝟓𝟎</m:t>
                            </m:r>
                            <m:r>
                              <a:rPr lang="el-GR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en-IN" dirty="0">
                  <a:solidFill>
                    <a:srgbClr val="FF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50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50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ratio is rational number so the sum of 2 signals are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=T=</a:t>
                </a:r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4D4E0-AC32-42D0-976B-E3A5329B9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1037"/>
                <a:ext cx="10515600" cy="5495926"/>
              </a:xfrm>
              <a:blipFill>
                <a:blip r:embed="rId2"/>
                <a:stretch>
                  <a:fillRect l="-1217" t="-21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15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950A5-3F88-4359-A62A-779C62A6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391"/>
            <a:ext cx="10515600" cy="418646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EF113A1-E669-4BFA-A4A8-A677F49572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5840"/>
                <a:ext cx="10515600" cy="51711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3.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is aperiodic, so total sum will be </a:t>
                </a:r>
                <a:r>
                  <a:rPr lang="en-IN" dirty="0">
                    <a:solidFill>
                      <a:srgbClr val="FF0000"/>
                    </a:solidFill>
                  </a:rPr>
                  <a:t>aperiodic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b="1" dirty="0"/>
                  <a:t>4.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𝟑𝐜𝐨𝐬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  <m:r>
                      <a:rPr lang="en-I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l-GR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4,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solidFill>
                    <a:srgbClr val="FF0000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=1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ratio is not rational number so the sum of 2 signals are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aperiodic.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F113A1-E669-4BFA-A4A8-A677F49572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5840"/>
                <a:ext cx="10515600" cy="5171123"/>
              </a:xfrm>
              <a:blipFill>
                <a:blip r:embed="rId2"/>
                <a:stretch>
                  <a:fillRect l="-1217" t="-1887" r="-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FC185-BD03-4BFC-B975-0DAFA14B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06026C-9A06-4FC7-BC0D-A4761828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signal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Discrete-time signal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signal and system course, we will cover operation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and discrete time signal.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A12AB2-869D-4A33-885B-C260B6A7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093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2CF4D8-C39A-4C3B-A279-2F08DF54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265"/>
            <a:ext cx="10515600" cy="444772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AF15BCF-D6EF-4F5B-9CA6-940E690B9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2149"/>
                <a:ext cx="10515600" cy="53148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5.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signal is aperiodic, because it can not be repeated.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15BCF-D6EF-4F5B-9CA6-940E690B9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2149"/>
                <a:ext cx="10515600" cy="5314814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C37709-6CC1-444A-8138-E7E88BA4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64" y="2343077"/>
            <a:ext cx="4029442" cy="3410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957181-7F2F-466E-802B-DA20E80D6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2" y="2107727"/>
            <a:ext cx="3447758" cy="27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2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8A96B-92B1-4443-B12B-09D07B1A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168"/>
            <a:ext cx="10515600" cy="464869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040F6F6-D6EE-4A3F-8059-5BD1561F2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9994"/>
                <a:ext cx="10515600" cy="53469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6.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second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40F6F6-D6EE-4A3F-8059-5BD1561F2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9994"/>
                <a:ext cx="10515600" cy="5346969"/>
              </a:xfrm>
              <a:blipFill>
                <a:blip r:embed="rId2"/>
                <a:stretch>
                  <a:fillRect l="-1217" t="-1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7D867F-6C58-4B04-B2E9-7CC04C57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36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for discrete time signal to be periodic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53D074C-C8FA-4E10-9F81-65DFEE953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960"/>
                <a:ext cx="10515600" cy="535400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IN" dirty="0"/>
                  <a:t>A discrete time signal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said to be periodic if it satisfies the condition</a:t>
                </a:r>
              </a:p>
              <a:p>
                <a:pPr marL="0" indent="0" algn="just">
                  <a:buNone/>
                </a:pPr>
                <a:r>
                  <a:rPr lang="en-IN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all n. Otherwise aperiodic</a:t>
                </a:r>
              </a:p>
              <a:p>
                <a:pPr algn="just"/>
                <a:r>
                  <a:rPr lang="en-IN" dirty="0"/>
                  <a:t>The smallest value of N that satisfies the above condition is known as fundamental period.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----------------(1)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periodic signal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-----------------------(2)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(1) and (2) are equal for periodic if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l-GR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IN" b="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value so that N is integer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 or time period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=Fundamental frequency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D074C-C8FA-4E10-9F81-65DFEE953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960"/>
                <a:ext cx="10515600" cy="5354003"/>
              </a:xfrm>
              <a:blipFill>
                <a:blip r:embed="rId2"/>
                <a:stretch>
                  <a:fillRect l="-1043" t="-2278" r="-986" b="-26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055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D4C5DD-95EE-42CF-91AF-5528A928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29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09B5793-D19B-473B-B4D6-ADB2F133A0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whether the following are periodic or not. If periodic, find the fundamental period.</a:t>
                </a:r>
              </a:p>
              <a:p>
                <a:pPr marL="514350" indent="-514350">
                  <a:buAutoNum type="arabicPeriod"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𝝅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e>
                    </m:func>
                  </m:oMath>
                </a14:m>
                <a:endParaRPr lang="en-IN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N=</a:t>
                </a:r>
                <a:r>
                  <a:rPr lang="en-US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0.1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=20m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m=1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period=N=20.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</a:t>
                </a:r>
              </a:p>
              <a:p>
                <a:pPr marL="0" indent="0">
                  <a:buNone/>
                </a:pPr>
                <a:endParaRPr lang="en-I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9B5793-D19B-473B-B4D6-ADB2F133A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4275"/>
                <a:ext cx="10515600" cy="5412688"/>
              </a:xfrm>
              <a:blipFill>
                <a:blip r:embed="rId2"/>
                <a:stretch>
                  <a:fillRect l="-1217" t="-19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28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FD3201-E328-4BDB-81B6-84415726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10F976D-1BBF-4BE0-9A37-4FBEEB8FC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914400"/>
                <a:ext cx="10515600" cy="576775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𝝅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N=</a:t>
                </a:r>
                <a:r>
                  <a:rPr lang="en-US" b="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m=3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period=N=1.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</a:t>
                </a:r>
              </a:p>
              <a:p>
                <a:pPr marL="0" indent="0">
                  <a:buNone/>
                </a:pPr>
                <a:r>
                  <a:rPr lang="en-IN" dirty="0"/>
                  <a:t>3. Q</a:t>
                </a:r>
                <a:r>
                  <a:rPr lang="en-IN" b="1" dirty="0"/>
                  <a:t>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den>
                            </m:f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N=</a:t>
                </a:r>
                <a:r>
                  <a:rPr lang="en-US" b="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m=3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period=N=7.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F976D-1BBF-4BE0-9A37-4FBEEB8FC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515600" cy="5767754"/>
              </a:xfrm>
              <a:blipFill>
                <a:blip r:embed="rId2"/>
                <a:stretch>
                  <a:fillRect l="-1159" t="-2431" b="-3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3866839-67B1-4BDB-9564-AB218A99C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41696"/>
                <a:ext cx="10515600" cy="523526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4.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f>
                          <m:f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IN" b="1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𝒋</m:t>
                        </m:r>
                        <m:f>
                          <m:fPr>
                            <m:ctrlPr>
                              <a:rPr lang="en-IN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=3m.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integer minimum value of m=1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=3.</a:t>
                </a: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b="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integer minimum value of m=3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=8.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     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8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= 8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=24   signal is </a:t>
                </a:r>
                <a:r>
                  <a:rPr lang="en-IN" dirty="0">
                    <a:solidFill>
                      <a:srgbClr val="FF0000"/>
                    </a:solidFill>
                  </a:rPr>
                  <a:t>periodic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866839-67B1-4BDB-9564-AB218A99C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41696"/>
                <a:ext cx="10515600" cy="5235267"/>
              </a:xfrm>
              <a:blipFill>
                <a:blip r:embed="rId2"/>
                <a:stretch>
                  <a:fillRect l="-1217" t="-6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FBF10838-187A-4B7D-BE02-7310B635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571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</a:p>
        </p:txBody>
      </p:sp>
    </p:spTree>
    <p:extLst>
      <p:ext uri="{BB962C8B-B14F-4D97-AF65-F5344CB8AC3E}">
        <p14:creationId xmlns:p14="http://schemas.microsoft.com/office/powerpoint/2010/main" val="12267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BF02AE-E573-4354-B602-E1374A30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9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C2BA516-540A-43CC-85F4-586565CA4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8661"/>
                <a:ext cx="10781714" cy="57633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5.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sSup>
                      <m:sSupPr>
                        <m:ctrlPr>
                          <a:rPr lang="en-I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b="1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N=</a:t>
                </a:r>
                <a:r>
                  <a:rPr lang="en-US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m=3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period=N=2.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6.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𝟏𝟐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N=</a:t>
                </a:r>
                <a:r>
                  <a:rPr lang="en-US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 as a integer can not be determined.  So, 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aperiodic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BA516-540A-43CC-85F4-586565CA4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8661"/>
                <a:ext cx="10781714" cy="5763395"/>
              </a:xfrm>
              <a:blipFill>
                <a:blip r:embed="rId2"/>
                <a:stretch>
                  <a:fillRect l="-1188" t="-212" r="-11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67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ABED3-08B9-4050-858D-92BF2C7F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571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89109AB-CD74-4E47-8905-4918DEDB59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1821"/>
                <a:ext cx="10515600" cy="50851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7. Q.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IN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1" i="1" smtClean="0">
                            <a:latin typeface="Cambria Math"/>
                          </a:rPr>
                        </m:ctrlPr>
                      </m:funcPr>
                      <m:fNam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𝐜𝐨𝐬</m:t>
                        </m:r>
                      </m:fName>
                      <m:e>
                        <m:d>
                          <m:dPr>
                            <m:ctrlPr>
                              <a:rPr lang="en-IN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den>
                            </m:f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func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</a:t>
                </a:r>
                <a:r>
                  <a:rPr lang="en-US" b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l-G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convert N as integer minimum value of m as a integer can not be determined.  So,  signal is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aperiodic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109AB-CD74-4E47-8905-4918DEDB5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1821"/>
                <a:ext cx="10515600" cy="5085142"/>
              </a:xfrm>
              <a:blipFill>
                <a:blip r:embed="rId2"/>
                <a:stretch>
                  <a:fillRect l="-1217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F623F-4F83-40C9-8572-0A9BFDB9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296"/>
            <a:ext cx="10515600" cy="617514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Symmetric (even) and anti-symmetric (odd)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02883D3-DF43-4AA8-84A5-CB7510041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9934"/>
                <a:ext cx="10515600" cy="51670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8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(even) signal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symmetric (even) signal if it satisfies the condition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 for all t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symmetric (even) signal if it satisfies the condition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  for all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b="1" dirty="0"/>
                  <a:t>.</a:t>
                </a:r>
              </a:p>
              <a:p>
                <a:pPr marL="0" indent="0">
                  <a:buNone/>
                </a:pPr>
                <a:r>
                  <a:rPr lang="en-IN" sz="28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Anti-symmetric (odd) signal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anti-symmetric (odd) signal if it satisfies the condition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/>
                  <a:t>  for all t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said to be anti-symmetric (odd) signal if it satisfies the condition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/>
                  <a:t>  for all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b="1" dirty="0"/>
                  <a:t>.</a:t>
                </a:r>
              </a:p>
              <a:p>
                <a:endParaRPr lang="en-IN" b="1" dirty="0"/>
              </a:p>
              <a:p>
                <a:endParaRPr lang="en-IN" u="sn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2883D3-DF43-4AA8-84A5-CB7510041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9934"/>
                <a:ext cx="10515600" cy="5167029"/>
              </a:xfrm>
              <a:blipFill>
                <a:blip r:embed="rId2"/>
                <a:stretch>
                  <a:fillRect l="-1217" t="-2125" r="-18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0364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694AD-00FC-4A4E-84C2-2DF3EE41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62"/>
            <a:ext cx="10515600" cy="6477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and odd part of signal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84A4F5A-DB24-4E12-A725-87DE74146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signal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signal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A4F5A-DB24-4E12-A725-87DE74146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551"/>
                <a:ext cx="10515600" cy="5023412"/>
              </a:xfrm>
              <a:blipFill>
                <a:blip r:embed="rId2"/>
                <a:stretch>
                  <a:fillRect l="-1217" t="-20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2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ED2AF-5EAD-400D-AAA4-EE5A2B2D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Continuous-time signal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2375604-82A0-46EF-8B75-26870B4B5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8204"/>
                <a:ext cx="10515600" cy="4357173"/>
              </a:xfrm>
            </p:spPr>
            <p:txBody>
              <a:bodyPr/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Continuous-time signals are defined for all values of time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represented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continuous time signal is also called an </a:t>
                </a:r>
                <a:r>
                  <a:rPr lang="en-I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analog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signal.</a:t>
                </a:r>
              </a:p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are ECG (electrocardiogram signal), AC power supply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75604-82A0-46EF-8B75-26870B4B5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8204"/>
                <a:ext cx="10515600" cy="4357173"/>
              </a:xfrm>
              <a:blipFill>
                <a:blip r:embed="rId2"/>
                <a:stretch>
                  <a:fillRect l="-1043" t="-2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D21CDF-23FB-45E4-833F-BE14CFB77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17" y="3702930"/>
            <a:ext cx="4621896" cy="214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B93E6B-B143-460C-B641-93A609AE038E}"/>
              </a:ext>
            </a:extLst>
          </p:cNvPr>
          <p:cNvSpPr txBox="1"/>
          <p:nvPr/>
        </p:nvSpPr>
        <p:spPr>
          <a:xfrm>
            <a:off x="1424648" y="5809958"/>
            <a:ext cx="399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 ECG signal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8FBDFF1-FD4E-4A35-9EF6-31F2B4ADA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51" y="3702931"/>
            <a:ext cx="4304702" cy="2050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0D1C7D3-F5BB-4DBF-BC68-50E7584013CB}"/>
              </a:ext>
            </a:extLst>
          </p:cNvPr>
          <p:cNvSpPr txBox="1"/>
          <p:nvPr/>
        </p:nvSpPr>
        <p:spPr>
          <a:xfrm>
            <a:off x="6001630" y="5932060"/>
            <a:ext cx="3990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AC power supply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5A5A760-BA5F-4320-8070-C6B26838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6648-9CA4-4EB9-A071-DCFD2131D42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726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6FD85-67F1-4360-BF2C-6ED484F9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52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0468688-79FA-4B2A-9D66-081D72BD4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7792"/>
                <a:ext cx="10515600" cy="53891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the following signals are even or odd.</a:t>
                </a:r>
              </a:p>
              <a:p>
                <a:pPr marL="514350" indent="-514350">
                  <a:buAutoNum type="arabicPeriod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𝒄𝒐𝒔𝒕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IN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even signal.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𝒄𝒐𝒔𝒕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𝒔𝒊𝒏𝒕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IN" b="0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IN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 (−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𝑠𝑖𝑛𝑡</m:t>
                    </m:r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𝑠𝑖𝑛𝑡</m:t>
                    </m:r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odd signal.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468688-79FA-4B2A-9D66-081D72BD4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7792"/>
                <a:ext cx="10515600" cy="5389171"/>
              </a:xfrm>
              <a:blipFill>
                <a:blip r:embed="rId2"/>
                <a:stretch>
                  <a:fillRect l="-1217" t="-2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2AA37-D34D-4495-B8F0-BAC7CF2C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F443C3D-A74C-4B13-AFBD-FF76F48A6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72198"/>
                <a:ext cx="10515600" cy="5620676"/>
              </a:xfrm>
            </p:spPr>
            <p:txBody>
              <a:bodyPr/>
              <a:lstStyle/>
              <a:p>
                <a:r>
                  <a:rPr lang="en-US" b="1" dirty="0"/>
                  <a:t>Find the even and odd components of the following signals</a:t>
                </a:r>
              </a:p>
              <a:p>
                <a:pPr marL="514350" indent="-514350">
                  <a:buAutoNum type="arabicPeriod"/>
                </a:pPr>
                <a:r>
                  <a:rPr lang="en-US" b="1" dirty="0"/>
                  <a:t>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𝒔𝒊𝒏𝒕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𝒔𝒊𝒏𝒕</m:t>
                    </m:r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I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𝑠𝑖𝑛𝑡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600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=</a:t>
                </a:r>
                <a:r>
                  <a:rPr lang="en-US" sz="2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m:rPr>
                            <m:nor/>
                          </m:rPr>
                          <a:rPr lang="en-IN" sz="26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m:rPr>
                            <m:nor/>
                          </m:rPr>
                          <a:rPr lang="en-IN" sz="2600" dirty="0"/>
                          <m:t> 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m:rPr>
                            <m:nor/>
                          </m:rPr>
                          <a:rPr lang="en-IN" sz="2600" dirty="0"/>
                          <m:t> 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=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endParaRPr lang="en-IN" sz="2600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:r>
                  <a:rPr lang="en-US" sz="2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m:rPr>
                            <m:nor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m:rPr>
                            <m:nor/>
                          </m:rPr>
                          <a:rPr lang="en-IN" sz="2800" dirty="0"/>
                          <m:t> 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𝑠𝑖𝑛𝑡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43C3D-A74C-4B13-AFBD-FF76F48A6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72198"/>
                <a:ext cx="10515600" cy="5620676"/>
              </a:xfrm>
              <a:blipFill>
                <a:blip r:embed="rId2"/>
                <a:stretch>
                  <a:fillRect l="-1217" t="-1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0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C89FDF-9F3C-46AE-A2A7-5BEF2550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07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 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509239A-F2E3-423C-ACA9-6971631EB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2874"/>
                <a:ext cx="10515600" cy="51640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2.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1, 2, 1, 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1, 2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−2−3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1, 2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9239A-F2E3-423C-ACA9-6971631EB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2874"/>
                <a:ext cx="10515600" cy="5164089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1992242-A200-47A6-BB1E-577003AB64A9}"/>
              </a:ext>
            </a:extLst>
          </p:cNvPr>
          <p:cNvCxnSpPr/>
          <p:nvPr/>
        </p:nvCxnSpPr>
        <p:spPr>
          <a:xfrm flipV="1">
            <a:off x="4079630" y="1336431"/>
            <a:ext cx="0" cy="1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C6F6DDA-6BEB-4093-BD0C-E927B004D830}"/>
              </a:ext>
            </a:extLst>
          </p:cNvPr>
          <p:cNvCxnSpPr/>
          <p:nvPr/>
        </p:nvCxnSpPr>
        <p:spPr>
          <a:xfrm flipV="1">
            <a:off x="4346917" y="1842868"/>
            <a:ext cx="0" cy="26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A715934-CED4-4166-9FE7-009F60634144}"/>
              </a:ext>
            </a:extLst>
          </p:cNvPr>
          <p:cNvCxnSpPr/>
          <p:nvPr/>
        </p:nvCxnSpPr>
        <p:spPr>
          <a:xfrm flipV="1">
            <a:off x="5148775" y="3221502"/>
            <a:ext cx="0" cy="20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EF7EBFF-BF59-4E1E-8C89-3C1BD4A4178C}"/>
              </a:ext>
            </a:extLst>
          </p:cNvPr>
          <p:cNvCxnSpPr/>
          <p:nvPr/>
        </p:nvCxnSpPr>
        <p:spPr>
          <a:xfrm flipV="1">
            <a:off x="2335237" y="3812345"/>
            <a:ext cx="0" cy="19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EA80040-1CFD-4798-9375-F01655356569}"/>
              </a:ext>
            </a:extLst>
          </p:cNvPr>
          <p:cNvCxnSpPr/>
          <p:nvPr/>
        </p:nvCxnSpPr>
        <p:spPr>
          <a:xfrm flipV="1">
            <a:off x="5148775" y="5050302"/>
            <a:ext cx="0" cy="2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6DB21A0-EFF2-4722-955A-91617738609E}"/>
              </a:ext>
            </a:extLst>
          </p:cNvPr>
          <p:cNvCxnSpPr/>
          <p:nvPr/>
        </p:nvCxnSpPr>
        <p:spPr>
          <a:xfrm flipV="1">
            <a:off x="9566031" y="5106572"/>
            <a:ext cx="0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8677C14-97F8-4479-B4DA-5E2304D58F26}"/>
              </a:ext>
            </a:extLst>
          </p:cNvPr>
          <p:cNvCxnSpPr/>
          <p:nvPr/>
        </p:nvCxnSpPr>
        <p:spPr>
          <a:xfrm flipV="1">
            <a:off x="2616591" y="5641145"/>
            <a:ext cx="0" cy="16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7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DA72A7-3DED-416D-86F8-FABA4830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00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 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23803CC-BB1A-4773-82AD-7FB9E27A0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39482"/>
                <a:ext cx="11020865" cy="5718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3.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𝒔𝒊𝒏𝒕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𝒔𝒊𝒏𝒕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𝒄𝒐𝒔𝒕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600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=</a:t>
                </a:r>
                <a:r>
                  <a:rPr lang="en-US" sz="2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IN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𝑐𝑜𝑠𝑡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</a:t>
                </a:r>
              </a:p>
              <a:p>
                <a:pPr marL="0" indent="0">
                  <a:buNone/>
                </a:pPr>
                <a:r>
                  <a:rPr lang="en-IN" sz="2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𝑐𝑜𝑠𝑡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600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𝑐𝑜𝑠𝑡</m:t>
                    </m:r>
                  </m:oMath>
                </a14:m>
                <a:endParaRPr lang="en-I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continuous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:r>
                  <a:rPr lang="en-US" sz="2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𝑐𝑜𝑠𝑡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𝑠𝑖𝑛𝑡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𝑠𝑖𝑛𝑡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𝑠𝑖𝑛𝑡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3803CC-BB1A-4773-82AD-7FB9E27A0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39482"/>
                <a:ext cx="11020865" cy="5718518"/>
              </a:xfrm>
              <a:blipFill>
                <a:blip r:embed="rId2"/>
                <a:stretch>
                  <a:fillRect l="-1106" t="-1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31B488-ACF0-4A99-8ADC-11CB995D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114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 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DBD2B7F-C6AD-4DE0-9908-F1414AAC4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3212"/>
                <a:ext cx="10515600" cy="50937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4.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/>
                  <a:t>Ans:-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I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2,−1,0,1+1,0,−1,2,3</m:t>
                        </m:r>
                      </m:e>
                    </m:d>
                  </m:oMath>
                </a14:m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2,−1,0,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,0,−1,2,3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,0,−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part of discrete time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2,1,0,1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1,0,−1,2,3</m:t>
                        </m:r>
                      </m:e>
                    </m:d>
                  </m:oMath>
                </a14:m>
                <a:r>
                  <a:rPr lang="en-IN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2,1,0,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,0,−1,2,3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1,0.5,0,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,0,−0.5,1,1.5</m:t>
                        </m:r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D2B7F-C6AD-4DE0-9908-F1414AAC4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3212"/>
                <a:ext cx="10515600" cy="5093751"/>
              </a:xfrm>
              <a:blipFill>
                <a:blip r:embed="rId2"/>
                <a:stretch>
                  <a:fillRect l="-1217" t="-20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A12FCAD-2432-49F2-BE96-E3026FED1635}"/>
              </a:ext>
            </a:extLst>
          </p:cNvPr>
          <p:cNvCxnSpPr/>
          <p:nvPr/>
        </p:nvCxnSpPr>
        <p:spPr>
          <a:xfrm flipV="1">
            <a:off x="6217920" y="1955409"/>
            <a:ext cx="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6991B65B-8617-4805-8104-C97868832B9B}"/>
              </a:ext>
            </a:extLst>
          </p:cNvPr>
          <p:cNvCxnSpPr/>
          <p:nvPr/>
        </p:nvCxnSpPr>
        <p:spPr>
          <a:xfrm flipV="1">
            <a:off x="4487594" y="3319975"/>
            <a:ext cx="0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A15D2D1-CDA8-40CF-A254-A5981DA554CF}"/>
              </a:ext>
            </a:extLst>
          </p:cNvPr>
          <p:cNvCxnSpPr>
            <a:cxnSpLocks/>
          </p:cNvCxnSpPr>
          <p:nvPr/>
        </p:nvCxnSpPr>
        <p:spPr>
          <a:xfrm flipV="1">
            <a:off x="8665698" y="3319976"/>
            <a:ext cx="0" cy="21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4D8D345-EB7A-42BC-A0FE-4E2DCC2E632D}"/>
              </a:ext>
            </a:extLst>
          </p:cNvPr>
          <p:cNvCxnSpPr/>
          <p:nvPr/>
        </p:nvCxnSpPr>
        <p:spPr>
          <a:xfrm flipV="1">
            <a:off x="3362178" y="3868615"/>
            <a:ext cx="0" cy="2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AB69F63-A68D-454B-B9E2-8B1E870CCCA7}"/>
              </a:ext>
            </a:extLst>
          </p:cNvPr>
          <p:cNvCxnSpPr/>
          <p:nvPr/>
        </p:nvCxnSpPr>
        <p:spPr>
          <a:xfrm flipV="1">
            <a:off x="4656406" y="5036234"/>
            <a:ext cx="0" cy="29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B7756C3-E775-42B1-9ECE-09C80238A220}"/>
              </a:ext>
            </a:extLst>
          </p:cNvPr>
          <p:cNvCxnSpPr/>
          <p:nvPr/>
        </p:nvCxnSpPr>
        <p:spPr>
          <a:xfrm flipV="1">
            <a:off x="9017390" y="5183944"/>
            <a:ext cx="0" cy="27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5F2736EA-9EB4-4954-A7CE-82E5214FE075}"/>
              </a:ext>
            </a:extLst>
          </p:cNvPr>
          <p:cNvCxnSpPr/>
          <p:nvPr/>
        </p:nvCxnSpPr>
        <p:spPr>
          <a:xfrm flipV="1">
            <a:off x="3530991" y="5739618"/>
            <a:ext cx="0" cy="25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19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3E94E6-654A-478D-AC54-7E9C7D78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61"/>
            <a:ext cx="10515600" cy="68995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Energy and power signal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3A04DB-2C9E-40A5-BFB4-4DB4FD42E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013"/>
            <a:ext cx="10515600" cy="520722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average power of any signal is defined as:</a:t>
            </a:r>
          </a:p>
          <a:p>
            <a:endParaRPr lang="en-IN" dirty="0"/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69D884-5431-432E-AB81-77F57389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1" y="1517138"/>
            <a:ext cx="11382218" cy="4095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DB8FDB0-AE80-4B2A-A45A-E76319EF0FE3}"/>
                  </a:ext>
                </a:extLst>
              </p:cNvPr>
              <p:cNvSpPr/>
              <p:nvPr/>
            </p:nvSpPr>
            <p:spPr>
              <a:xfrm>
                <a:off x="5601964" y="2935425"/>
                <a:ext cx="2337050" cy="6383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IN" sz="28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IN" sz="28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8FDB0-AE80-4B2A-A45A-E76319EF0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64" y="2935425"/>
                <a:ext cx="2337050" cy="638316"/>
              </a:xfrm>
              <a:prstGeom prst="rect">
                <a:avLst/>
              </a:prstGeom>
              <a:blipFill>
                <a:blip r:embed="rId3"/>
                <a:stretch>
                  <a:fillRect l="-5483" b="-1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8365A1F-BA16-4579-B6D1-4A695F76926C}"/>
                  </a:ext>
                </a:extLst>
              </p:cNvPr>
              <p:cNvSpPr txBox="1"/>
              <p:nvPr/>
            </p:nvSpPr>
            <p:spPr>
              <a:xfrm>
                <a:off x="3023729" y="2652976"/>
                <a:ext cx="1987754" cy="1203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4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IN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4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IN" sz="240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IN" sz="240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mr>
                              </m:m>
                            </m:e>
                          </m:nary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365A1F-BA16-4579-B6D1-4A695F769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729" y="2652976"/>
                <a:ext cx="1987754" cy="1203215"/>
              </a:xfrm>
              <a:prstGeom prst="rect">
                <a:avLst/>
              </a:prstGeom>
              <a:blipFill>
                <a:blip r:embed="rId4"/>
                <a:stretch>
                  <a:fillRect r="-285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57648A31-57B7-4133-A92A-EDEEA5CDA6BD}"/>
                  </a:ext>
                </a:extLst>
              </p:cNvPr>
              <p:cNvSpPr/>
              <p:nvPr/>
            </p:nvSpPr>
            <p:spPr>
              <a:xfrm>
                <a:off x="8372323" y="2768972"/>
                <a:ext cx="2701754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i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IN" sz="200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IN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648A31-57B7-4133-A92A-EDEEA5CDA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323" y="2768972"/>
                <a:ext cx="2701754" cy="931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D0062EFD-7F3A-4C41-B993-8CE78A28422B}"/>
                  </a:ext>
                </a:extLst>
              </p:cNvPr>
              <p:cNvSpPr txBox="1"/>
              <p:nvPr/>
            </p:nvSpPr>
            <p:spPr>
              <a:xfrm>
                <a:off x="1041009" y="5767754"/>
                <a:ext cx="10033068" cy="58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 value of the signal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rad>
                  </m:oMath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062EFD-7F3A-4C41-B993-8CE78A284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09" y="5767754"/>
                <a:ext cx="10033068" cy="583750"/>
              </a:xfrm>
              <a:prstGeom prst="rect">
                <a:avLst/>
              </a:prstGeom>
              <a:blipFill>
                <a:blip r:embed="rId6"/>
                <a:stretch>
                  <a:fillRect l="-1276" t="-3125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030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B326CC-2A24-482D-9933-8BC8E4AE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59"/>
            <a:ext cx="10515600" cy="73215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Energy and power signal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C517A45-68CE-419E-BEE3-2DCB0F0D8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5754"/>
                <a:ext cx="10515600" cy="498120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an </a:t>
                </a:r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 signal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energy satisfies 0 &lt;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∞. For an energy signal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signal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IN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a </a:t>
                </a:r>
                <a:r>
                  <a:rPr lang="en-I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signal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power satisfies 0 &lt;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∞. For a power signal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∞</a:t>
                </a:r>
                <a:r>
                  <a:rPr lang="en-IN" dirty="0"/>
                  <a:t>.</a:t>
                </a:r>
              </a:p>
              <a:p>
                <a:endParaRPr lang="en-IN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either of conditions are not satisfied, the signal is neither energy nor power signal.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17A45-68CE-419E-BEE3-2DCB0F0D8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5754"/>
                <a:ext cx="10515600" cy="4981209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6E84B9-7D4C-4E8F-9A26-CDD3136B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0" y="5158333"/>
            <a:ext cx="9028959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8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321F69-2A97-4DFF-96A1-81DB49001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264"/>
            <a:ext cx="10515600" cy="60554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Formulas of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6529FF3-FC0E-4195-8B28-3650E9D0E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1348"/>
                <a:ext cx="10515600" cy="53683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</m:t>
                      </m:r>
                      <m:sSup>
                        <m:sSupPr>
                          <m:ctrlPr>
                            <a:rPr lang="en-I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/>
                  <a:t>=1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I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29FF3-FC0E-4195-8B28-3650E9D0E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1348"/>
                <a:ext cx="10515600" cy="53683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4599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5F3B9-43AB-4777-BD1F-9D36396D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10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411D121-9807-4615-88D8-A68C6FB70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4298" y="681037"/>
                <a:ext cx="10515600" cy="6176963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which of the signals are energy signals, power signals, neither energy or nor power signals.</a:t>
                </a:r>
              </a:p>
              <a:p>
                <a:pPr marL="514350" indent="-514350" algn="just">
                  <a:buAutoNum type="arabicPeriod"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IN" dirty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≥0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=0</m:t>
                          </m:r>
                        </m: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&lt;0</m:t>
                          </m:r>
                        </m:e>
                      </m:mr>
                    </m:m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nor/>
                                            </m:rPr>
                                            <a:rPr lang="en-IN" dirty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dirty="0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 dirty="0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i="1" dirty="0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I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IN" dirty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m:rPr>
                                              <m:nor/>
                                            </m:rPr>
                                            <a:rPr lang="en-IN" dirty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−6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f>
                      <m:fPr>
                        <m:ctrlPr>
                          <a:rPr lang="en-IN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=0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P=0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E= finite and P=0 So it is a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 signal.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11D121-9807-4615-88D8-A68C6FB70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4298" y="681037"/>
                <a:ext cx="10515600" cy="6176963"/>
              </a:xfrm>
              <a:blipFill>
                <a:blip r:embed="rId2"/>
                <a:stretch>
                  <a:fillRect l="-1159" t="-2468" r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4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962D2F-7E62-4C0D-A9C1-6ECB7D42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(Cont.)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9EB3285-018F-45ED-99B6-E38A1E8959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010"/>
                <a:ext cx="10515600" cy="53329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2. Q.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b="1" dirty="0"/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Ans:-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(2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 So,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dirty="0" smtClean="0">
                            <a:latin typeface="Cambria Math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IN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IN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E=∞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(2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IN" b="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I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mr>
                            </m:m>
                          </m:e>
                        </m:nary>
                      </m:e>
                    </m:func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IN" i="1">
                            <a:latin typeface="Cambria Math"/>
                          </a:rPr>
                        </m:ctrlPr>
                      </m:limLowPr>
                      <m:e>
                        <m:r>
                          <a:rPr lang="en-IN" b="0" i="1">
                            <a:latin typeface="Cambria Math" panose="02040503050406030204" pitchFamily="18" charset="0"/>
                          </a:rPr>
                          <m:t>𝑙𝑖𝑚</m:t>
                        </m:r>
                      </m:e>
                      <m:li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</a:p>
              <a:p>
                <a:pPr marL="0" indent="0">
                  <a:buNone/>
                </a:pP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P finite and E infinite so it is a </a:t>
                </a:r>
                <a:r>
                  <a:rPr lang="en-I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signal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EB3285-018F-45ED-99B6-E38A1E8959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010"/>
                <a:ext cx="10515600" cy="5332901"/>
              </a:xfrm>
              <a:blipFill>
                <a:blip r:embed="rId2"/>
                <a:stretch>
                  <a:fillRect l="-1217" b="-1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0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18278</Words>
  <Application>Microsoft Office PowerPoint</Application>
  <PresentationFormat>Custom</PresentationFormat>
  <Paragraphs>1302</Paragraphs>
  <Slides>149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0" baseType="lpstr">
      <vt:lpstr>Office Theme</vt:lpstr>
      <vt:lpstr>Linear Signals and Systems </vt:lpstr>
      <vt:lpstr>Unit-1 Classification of Signals and Systems </vt:lpstr>
      <vt:lpstr>Contents</vt:lpstr>
      <vt:lpstr>Introduction to signal and system</vt:lpstr>
      <vt:lpstr>Introduction to signal and system (Cont.)</vt:lpstr>
      <vt:lpstr>Application of signals and systems</vt:lpstr>
      <vt:lpstr>Application of signals and systems (Cont.)</vt:lpstr>
      <vt:lpstr>Types of signals</vt:lpstr>
      <vt:lpstr>Continuous-time signal (analog signal)</vt:lpstr>
      <vt:lpstr>Discrete-time signal</vt:lpstr>
      <vt:lpstr>Digital signals</vt:lpstr>
      <vt:lpstr>Elementary continuous time signals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Elementary continuous time signals (cont.)</vt:lpstr>
      <vt:lpstr>Sinc Function</vt:lpstr>
      <vt:lpstr>Problems:</vt:lpstr>
      <vt:lpstr>Problems (cont.):</vt:lpstr>
      <vt:lpstr>Problems (cont.):</vt:lpstr>
      <vt:lpstr>Representation of discrete-time signal</vt:lpstr>
      <vt:lpstr>Representation of discrete-time signal (cont.)</vt:lpstr>
      <vt:lpstr>Representation of discrete-time signal (cont.)</vt:lpstr>
      <vt:lpstr>Representation of discrete-time signal (cont.)</vt:lpstr>
      <vt:lpstr>Representation of discrete-time signal (cont.)</vt:lpstr>
      <vt:lpstr>Elementary discrete time signals</vt:lpstr>
      <vt:lpstr>Elementary discrete time signals (Cont.)</vt:lpstr>
      <vt:lpstr>Elementary discrete time signals (Cont.)</vt:lpstr>
      <vt:lpstr>Elementary discrete time signals (Cont.)</vt:lpstr>
      <vt:lpstr>Elementary discrete time signals (Cont.)</vt:lpstr>
      <vt:lpstr>Elementary discrete time signals (Cont.)</vt:lpstr>
      <vt:lpstr>Problems:</vt:lpstr>
      <vt:lpstr>Problems (cont.)</vt:lpstr>
      <vt:lpstr>Problems (cont.)</vt:lpstr>
      <vt:lpstr>Problems (cont.)</vt:lpstr>
      <vt:lpstr>Basic operations on signal</vt:lpstr>
      <vt:lpstr>1.Time shifting </vt:lpstr>
      <vt:lpstr>1.Time shifting (cont.)</vt:lpstr>
      <vt:lpstr>1.Time shifting (cont.)</vt:lpstr>
      <vt:lpstr>2. Time reversal (folding) </vt:lpstr>
      <vt:lpstr>2. Time reversal (cont.)</vt:lpstr>
      <vt:lpstr>2. Time reversal (cont.)</vt:lpstr>
      <vt:lpstr>2. Time reversal (cont.)</vt:lpstr>
      <vt:lpstr>3. Amplitude scaling (constant multiplication)</vt:lpstr>
      <vt:lpstr>3.Amplitude scaling (cont.)</vt:lpstr>
      <vt:lpstr>4. Time scaling </vt:lpstr>
      <vt:lpstr>4. Time scaling (cont.)</vt:lpstr>
      <vt:lpstr>4. Time scaling (cont.)</vt:lpstr>
      <vt:lpstr>4. Time scaling (cont.)</vt:lpstr>
      <vt:lpstr>5. Signal addition  </vt:lpstr>
      <vt:lpstr>5. Signal addition (Cont.)</vt:lpstr>
      <vt:lpstr>5. Signal addition (Cont.)</vt:lpstr>
      <vt:lpstr>6. Signal multiplication</vt:lpstr>
      <vt:lpstr>6. Signal multiplication (cont.)</vt:lpstr>
      <vt:lpstr>Problems:</vt:lpstr>
      <vt:lpstr>PowerPoint Presentation</vt:lpstr>
      <vt:lpstr>PowerPoint Presentation</vt:lpstr>
      <vt:lpstr>Classification of  Signals</vt:lpstr>
      <vt:lpstr>2. Deterministic and Random Signals </vt:lpstr>
      <vt:lpstr>2. Deterministic and Random Signals (cont.)</vt:lpstr>
      <vt:lpstr>3. Periodic and aperiodic signals </vt:lpstr>
      <vt:lpstr>3. Periodic and aperiodic signals (cont.)</vt:lpstr>
      <vt:lpstr>3. Periodic and aperiodic signals (cont.)</vt:lpstr>
      <vt:lpstr>3. Periodic and aperiodic signals (cont.)</vt:lpstr>
      <vt:lpstr>Condition for sum of 2 periodic signal to be periodic</vt:lpstr>
      <vt:lpstr>Problem</vt:lpstr>
      <vt:lpstr>Problem (Cont.)</vt:lpstr>
      <vt:lpstr>Problem (Cont.)</vt:lpstr>
      <vt:lpstr>Problem (Cont.)</vt:lpstr>
      <vt:lpstr>Problem (Cont.)</vt:lpstr>
      <vt:lpstr>Problem (Cont.)</vt:lpstr>
      <vt:lpstr>Problem (Cont.)</vt:lpstr>
      <vt:lpstr>Problem (Cont.)</vt:lpstr>
      <vt:lpstr>Condition for discrete time signal to be periodic</vt:lpstr>
      <vt:lpstr>Problems</vt:lpstr>
      <vt:lpstr>Problems (Cont.)</vt:lpstr>
      <vt:lpstr>Problems (cont.)</vt:lpstr>
      <vt:lpstr>Problems (cont.)</vt:lpstr>
      <vt:lpstr>Problems (cont.)</vt:lpstr>
      <vt:lpstr>4. Symmetric (even) and anti-symmetric (odd) signal</vt:lpstr>
      <vt:lpstr>Even and odd part of signal</vt:lpstr>
      <vt:lpstr>Problems</vt:lpstr>
      <vt:lpstr>Problems</vt:lpstr>
      <vt:lpstr>Problems (cont. )</vt:lpstr>
      <vt:lpstr>Problems (cont. )</vt:lpstr>
      <vt:lpstr>Problems (cont. )</vt:lpstr>
      <vt:lpstr>5. Energy and power signal</vt:lpstr>
      <vt:lpstr>5. Energy and power signal (cont.)</vt:lpstr>
      <vt:lpstr>Some Formulas of math</vt:lpstr>
      <vt:lpstr>Problems</vt:lpstr>
      <vt:lpstr>Problems (Cont.)</vt:lpstr>
      <vt:lpstr>Problems (Cont.)</vt:lpstr>
      <vt:lpstr>Problems (Cont.)</vt:lpstr>
      <vt:lpstr>Problems (Cont.)</vt:lpstr>
      <vt:lpstr>Problems (Cont.)</vt:lpstr>
      <vt:lpstr>Problems (Cont.)</vt:lpstr>
      <vt:lpstr>PowerPoint Presentation</vt:lpstr>
      <vt:lpstr>PowerPoint Presentation</vt:lpstr>
      <vt:lpstr>Problems (Cont.)</vt:lpstr>
      <vt:lpstr>Classification of systems</vt:lpstr>
      <vt:lpstr>1. Continuous time and discrete time system </vt:lpstr>
      <vt:lpstr>1. Continuous time and discrete time system (Cont.) </vt:lpstr>
      <vt:lpstr>2. Static and dynamic system </vt:lpstr>
      <vt:lpstr>Problems:</vt:lpstr>
      <vt:lpstr>Problems (cont.)</vt:lpstr>
      <vt:lpstr>3. Causal and non-causal system</vt:lpstr>
      <vt:lpstr>3. Causal and non-causal system (Cont.)</vt:lpstr>
      <vt:lpstr>Problems</vt:lpstr>
      <vt:lpstr>Problems</vt:lpstr>
      <vt:lpstr>Problems</vt:lpstr>
      <vt:lpstr>Problems (cont.)</vt:lpstr>
      <vt:lpstr>4. Linear and non-linear system </vt:lpstr>
      <vt:lpstr>Problems</vt:lpstr>
      <vt:lpstr>Problems</vt:lpstr>
      <vt:lpstr>Problems (cont.)</vt:lpstr>
      <vt:lpstr>Problems (cont.)</vt:lpstr>
      <vt:lpstr>Problems (cont.)</vt:lpstr>
      <vt:lpstr>Problems (cont.)</vt:lpstr>
      <vt:lpstr>Problems (cont.)</vt:lpstr>
      <vt:lpstr>Problems (cont.)</vt:lpstr>
      <vt:lpstr>Problems (cont.)</vt:lpstr>
      <vt:lpstr>Problems (cont.)</vt:lpstr>
      <vt:lpstr>5. Time invariant and time variant systems </vt:lpstr>
      <vt:lpstr>5. Time invariant and time variant systems (cont.)</vt:lpstr>
      <vt:lpstr>5. LTI (linear time invariant system)(cont.)</vt:lpstr>
      <vt:lpstr>Problems</vt:lpstr>
      <vt:lpstr>Problems (Cont.)</vt:lpstr>
      <vt:lpstr>Problems (Cont.)</vt:lpstr>
      <vt:lpstr>Problems (Cont.)</vt:lpstr>
      <vt:lpstr>Stable versus unstable system</vt:lpstr>
      <vt:lpstr>Typical stable and unstable systems</vt:lpstr>
      <vt:lpstr>Condition for stability for a system having transfer function</vt:lpstr>
      <vt:lpstr>Problems</vt:lpstr>
      <vt:lpstr>Problems (Cont.)</vt:lpstr>
      <vt:lpstr>Problems (Cont.)</vt:lpstr>
      <vt:lpstr>Problems (Cont.)</vt:lpstr>
      <vt:lpstr>Example 1</vt:lpstr>
      <vt:lpstr>Example 2</vt:lpstr>
      <vt:lpstr>Example 3</vt:lpstr>
      <vt:lpstr>Example 4</vt:lpstr>
      <vt:lpstr>Example 5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Signals and Systems </dc:title>
  <dc:creator>Damodar panigrahy</dc:creator>
  <cp:lastModifiedBy>dell</cp:lastModifiedBy>
  <cp:revision>55</cp:revision>
  <dcterms:created xsi:type="dcterms:W3CDTF">2020-07-28T13:23:51Z</dcterms:created>
  <dcterms:modified xsi:type="dcterms:W3CDTF">2022-09-13T09:46:30Z</dcterms:modified>
</cp:coreProperties>
</file>